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021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38aeb0f73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38aeb0f73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38aeb0f73a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32d166b8d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32d166b8d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232d166b8db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32d166b8d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32d166b8d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232d166b8db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38aeb0f7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38aeb0f7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238aeb0f73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38aeb0f73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38aeb0f73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238aeb0f73a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38aeb0f73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38aeb0f73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238aeb0f73a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38aeb0f73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38aeb0f73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38aeb0f73a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38d240225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38d240225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38d240225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38d24022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38d24022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238d240225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38d240225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38d240225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38d2402259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32d166b8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32d166b8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232d166b8d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 extrusionOk="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423334" y="4529541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/>
          <p:nvPr/>
        </p:nvSpPr>
        <p:spPr>
          <a:xfrm rot="10800000" flipH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1"/>
          </p:nvPr>
        </p:nvSpPr>
        <p:spPr>
          <a:xfrm>
            <a:off x="2415972" y="3505200"/>
            <a:ext cx="565388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2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/>
          <p:nvPr/>
        </p:nvSpPr>
        <p:spPr>
          <a:xfrm rot="10800000" flipH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ldNum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3" name="Google Shape;123;p12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12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body" idx="1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/>
          <p:nvPr/>
        </p:nvSpPr>
        <p:spPr>
          <a:xfrm rot="10800000" flipH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ldNum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карточки имени">
  <p:cSld name="Цитата карточки имени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body" idx="1"/>
          </p:nvPr>
        </p:nvSpPr>
        <p:spPr>
          <a:xfrm>
            <a:off x="1942415" y="4343400"/>
            <a:ext cx="668829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2"/>
          </p:nvPr>
        </p:nvSpPr>
        <p:spPr>
          <a:xfrm>
            <a:off x="1942415" y="5181600"/>
            <a:ext cx="6688292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/>
          <p:nvPr/>
        </p:nvSpPr>
        <p:spPr>
          <a:xfrm rot="10800000" flipH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sldNum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1"/>
          </p:nvPr>
        </p:nvSpPr>
        <p:spPr>
          <a:xfrm>
            <a:off x="1942415" y="4343400"/>
            <a:ext cx="659198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2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/>
          <p:nvPr/>
        </p:nvSpPr>
        <p:spPr>
          <a:xfrm rot="10800000" flipH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ldNum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1"/>
          </p:nvPr>
        </p:nvSpPr>
        <p:spPr>
          <a:xfrm rot="5400000">
            <a:off x="3295307" y="780707"/>
            <a:ext cx="3886200" cy="659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/>
          <p:nvPr/>
        </p:nvSpPr>
        <p:spPr>
          <a:xfrm rot="10800000" flipH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 rot="5400000">
            <a:off x="5064693" y="2441248"/>
            <a:ext cx="5283817" cy="165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 rot="5400000">
            <a:off x="1658681" y="911140"/>
            <a:ext cx="5283817" cy="471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/>
          <p:nvPr/>
        </p:nvSpPr>
        <p:spPr>
          <a:xfrm rot="10800000" flipH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1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"/>
          <p:cNvSpPr/>
          <p:nvPr/>
        </p:nvSpPr>
        <p:spPr>
          <a:xfrm rot="10800000" flipH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10800000" flipH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ldNum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body" idx="1"/>
          </p:nvPr>
        </p:nvSpPr>
        <p:spPr>
          <a:xfrm>
            <a:off x="1942416" y="2136706"/>
            <a:ext cx="3197531" cy="376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body" idx="2"/>
          </p:nvPr>
        </p:nvSpPr>
        <p:spPr>
          <a:xfrm>
            <a:off x="5337307" y="2136706"/>
            <a:ext cx="3197093" cy="376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10800000" flipH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body" idx="2"/>
          </p:nvPr>
        </p:nvSpPr>
        <p:spPr>
          <a:xfrm>
            <a:off x="1942415" y="2802888"/>
            <a:ext cx="3197532" cy="310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body" idx="3"/>
          </p:nvPr>
        </p:nvSpPr>
        <p:spPr>
          <a:xfrm>
            <a:off x="5656154" y="2223398"/>
            <a:ext cx="28732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body" idx="4"/>
          </p:nvPr>
        </p:nvSpPr>
        <p:spPr>
          <a:xfrm>
            <a:off x="5333715" y="2799660"/>
            <a:ext cx="3195680" cy="310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"/>
          <p:cNvSpPr/>
          <p:nvPr/>
        </p:nvSpPr>
        <p:spPr>
          <a:xfrm rot="10800000" flipH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/>
          <p:nvPr/>
        </p:nvSpPr>
        <p:spPr>
          <a:xfrm rot="10800000" flipH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/>
          <p:nvPr/>
        </p:nvSpPr>
        <p:spPr>
          <a:xfrm rot="10800000" flipH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body" idx="1"/>
          </p:nvPr>
        </p:nvSpPr>
        <p:spPr>
          <a:xfrm>
            <a:off x="4743494" y="446089"/>
            <a:ext cx="3790906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2"/>
          </p:nvPr>
        </p:nvSpPr>
        <p:spPr>
          <a:xfrm>
            <a:off x="1942415" y="1598613"/>
            <a:ext cx="2629584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/>
          <p:nvPr/>
        </p:nvSpPr>
        <p:spPr>
          <a:xfrm rot="10800000" flipH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>
            <a:spLocks noGrp="1"/>
          </p:cNvSpPr>
          <p:nvPr>
            <p:ph type="pic" idx="2"/>
          </p:nvPr>
        </p:nvSpPr>
        <p:spPr>
          <a:xfrm>
            <a:off x="1942415" y="634965"/>
            <a:ext cx="6591985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1942415" y="5367338"/>
            <a:ext cx="659198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/>
          <p:nvPr/>
        </p:nvSpPr>
        <p:spPr>
          <a:xfrm rot="10800000" flipH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11" name="Google Shape;11;p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1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24" name="Google Shape;24;p1"/>
            <p:cNvSpPr/>
            <p:nvPr/>
          </p:nvSpPr>
          <p:spPr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"/>
          <p:cNvSpPr txBox="1"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1"/>
          <p:cNvSpPr txBox="1">
            <a:spLocks noGrp="1"/>
          </p:cNvSpPr>
          <p:nvPr>
            <p:ph type="dt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1"/>
          <p:cNvSpPr txBox="1">
            <a:spLocks noGrp="1"/>
          </p:cNvSpPr>
          <p:nvPr>
            <p:ph type="ft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1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ctrTitle"/>
          </p:nvPr>
        </p:nvSpPr>
        <p:spPr>
          <a:xfrm>
            <a:off x="755576" y="836712"/>
            <a:ext cx="7772400" cy="290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Одарённые дети. Система  работы с одарёнными детьми.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1"/>
          </p:nvPr>
        </p:nvSpPr>
        <p:spPr>
          <a:xfrm>
            <a:off x="3635896" y="4749000"/>
            <a:ext cx="5294392" cy="98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Шияпова</a:t>
            </a: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Елена Александровна,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русского языка и </a:t>
            </a: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литературы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18" descr="1335334612_o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7237" y="4221088"/>
            <a:ext cx="2198618" cy="2376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>
            <a:spLocks noGrp="1"/>
          </p:cNvSpPr>
          <p:nvPr>
            <p:ph type="title"/>
          </p:nvPr>
        </p:nvSpPr>
        <p:spPr>
          <a:xfrm rot="10800000" flipH="1">
            <a:off x="1945201" y="578391"/>
            <a:ext cx="6227199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body" idx="1"/>
          </p:nvPr>
        </p:nvSpPr>
        <p:spPr>
          <a:xfrm>
            <a:off x="899600" y="893950"/>
            <a:ext cx="7848900" cy="55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🠶"/>
            </a:pPr>
            <a:r>
              <a:rPr lang="ru-RU" sz="2400"/>
              <a:t>Заметны различия в технике постановки вопросов. Учителя одаренных детей гораздо </a:t>
            </a:r>
            <a:r>
              <a:rPr lang="ru-RU" sz="2400" b="1"/>
              <a:t>больше задают открытых вопросов, помогают обсуждениям.</a:t>
            </a:r>
            <a:r>
              <a:rPr lang="ru-RU" sz="2400"/>
              <a:t> Они провоцируют учащихся выходить за пределы первоначальных ответов. Они гораздо чаще пытаются понять, </a:t>
            </a:r>
            <a:r>
              <a:rPr lang="ru-RU" sz="2400" b="1"/>
              <a:t>как учащиеся пришли к выводу</a:t>
            </a:r>
            <a:r>
              <a:rPr lang="ru-RU" sz="2400"/>
              <a:t>, решению, оценке.</a:t>
            </a:r>
            <a:endParaRPr sz="2400"/>
          </a:p>
          <a:p>
            <a:pPr marL="342900" lvl="0" indent="-369570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 sz="2400"/>
              <a:t>Большинство учителей старается прореагировать в речевой или иной форме на каждый ответ в классе, а учителя одаренных ведут себя  больше как психотерапевты: они избегают реагировать на каждое высказывание. Они </a:t>
            </a:r>
            <a:r>
              <a:rPr lang="ru-RU" sz="2400" b="1"/>
              <a:t>внимательно и с интересом выслушивают ответы, но не оценивают, находя способы показать, что они их принимают</a:t>
            </a:r>
            <a:r>
              <a:rPr lang="ru-RU" sz="2400"/>
              <a:t>. Такое поведение приводит  тому, что учащиеся больше взаимодействуют друг с другом  и меньше зависят от учителя</a:t>
            </a:r>
            <a:endParaRPr sz="2400"/>
          </a:p>
          <a:p>
            <a:pPr marL="342900" lvl="0" indent="-334327" algn="l" rtl="0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ru-RU"/>
              <a:t/>
            </a:r>
            <a:br>
              <a:rPr lang="ru-RU"/>
            </a:b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1945200" y="624077"/>
            <a:ext cx="6589200" cy="24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ru-RU"/>
              <a:t>Подобные открытые проблемные вопросы можно задавать уже и учащимся 5 класса. Вот примеры вопросов по произведению И.С. Тургенева “Муму”. </a:t>
            </a:r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body" idx="1"/>
          </p:nvPr>
        </p:nvSpPr>
        <p:spPr>
          <a:xfrm>
            <a:off x="1942425" y="3330575"/>
            <a:ext cx="6591900" cy="3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endParaRPr/>
          </a:p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ru-RU" sz="2400"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ru-RU" sz="2400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Почему Герасим не ушёл от барыни вместе с Муму?</a:t>
            </a:r>
            <a:endParaRPr sz="2400">
              <a:solidFill>
                <a:schemeClr val="dk1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🠶"/>
            </a:pPr>
            <a:r>
              <a:rPr lang="ru-RU" sz="2400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Почему он даёт в рассказе портрет Муму как портрет человека?</a:t>
            </a:r>
            <a:endParaRPr sz="2400">
              <a:solidFill>
                <a:schemeClr val="dk1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 В чём вина и в чём беда барыни?</a:t>
            </a:r>
            <a:endParaRPr sz="2400">
              <a:solidFill>
                <a:schemeClr val="dk1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solidFill>
                <a:schemeClr val="dk1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2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9"/>
          <p:cNvSpPr txBox="1">
            <a:spLocks noGrp="1"/>
          </p:cNvSpPr>
          <p:nvPr>
            <p:ph type="body" idx="1"/>
          </p:nvPr>
        </p:nvSpPr>
        <p:spPr>
          <a:xfrm>
            <a:off x="1245725" y="1103725"/>
            <a:ext cx="7288500" cy="480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Такой вид работы активизирует и развивает мыслительные способности ученика, учит выстраивать ход рассуждения, позволяет высказать собственную точку зрения, развивает навык письменной монологической речи учащихся, заставляет задуматься над проблемами жизни, </a:t>
            </a: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формирует критическое мышление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>
            <a:spLocks noGrp="1"/>
          </p:cNvSpPr>
          <p:nvPr>
            <p:ph type="title"/>
          </p:nvPr>
        </p:nvSpPr>
        <p:spPr>
          <a:xfrm>
            <a:off x="1943775" y="624104"/>
            <a:ext cx="6589200" cy="70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547"/>
              <a:buFont typeface="Arial"/>
              <a:buNone/>
            </a:pPr>
            <a:endParaRPr sz="309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5547"/>
              <a:buFont typeface="Arial"/>
              <a:buNone/>
            </a:pPr>
            <a:endParaRPr sz="3094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35547"/>
              <a:buFont typeface="Arial"/>
              <a:buNone/>
            </a:pPr>
            <a:r>
              <a:rPr lang="ru-RU" sz="309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Особую роль в работе со способными учащимися играет </a:t>
            </a:r>
            <a:r>
              <a:rPr lang="ru-RU" sz="3094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самостоятельной деятельности. </a:t>
            </a:r>
            <a:r>
              <a:rPr lang="ru-RU" sz="3094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Поэтому нужно использовать </a:t>
            </a:r>
            <a:r>
              <a:rPr lang="ru-RU" sz="3094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систему дифференцированных заданий. </a:t>
            </a:r>
            <a: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248" name="Google Shape;248;p30"/>
          <p:cNvSpPr txBox="1">
            <a:spLocks noGrp="1"/>
          </p:cNvSpPr>
          <p:nvPr>
            <p:ph type="body" idx="1"/>
          </p:nvPr>
        </p:nvSpPr>
        <p:spPr>
          <a:xfrm>
            <a:off x="1942425" y="4686025"/>
            <a:ext cx="6591900" cy="122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2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body" idx="1"/>
          </p:nvPr>
        </p:nvSpPr>
        <p:spPr>
          <a:xfrm>
            <a:off x="987550" y="624100"/>
            <a:ext cx="7761600" cy="553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изучении нового материала работа с учебником можно выстраивать следующим образом. Работа </a:t>
            </a: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параграфом учебника: 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можно пригласить сильного ученика, который, опираясь на наблюдение над материалом, предваряющим работу над изучением новой темы, </a:t>
            </a: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самостоятельно составляет опорную схему-конспект на доске. (У меня на уроках русского языка практикуется во всех классах)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Такое составление с</a:t>
            </a: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хем-конспектов, опорных таблиц, алгоритмов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вовлекает ученика в активную деятельность, выводы рождаются на глазах учеников, а это дает более стойкий результат по освоению темы. </a:t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2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body" idx="1"/>
          </p:nvPr>
        </p:nvSpPr>
        <p:spPr>
          <a:xfrm>
            <a:off x="1245725" y="700325"/>
            <a:ext cx="7288500" cy="588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изучении </a:t>
            </a:r>
            <a:r>
              <a:rPr lang="ru-RU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теоретического материала</a:t>
            </a: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можно использовать следующие приемы: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сильных учеников могут применяться элементы технологии критического мышления: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например, сообщается </a:t>
            </a:r>
            <a:r>
              <a:rPr lang="ru-RU" sz="2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тема, цель, задачи, круг вопросов, которые необходимо осветить (предлагается план)</a:t>
            </a: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Это можно дать как заранее (опережающее домашнее задание), так и на самом уроке.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Здесь мы используем частично-поисковый метод.</a:t>
            </a:r>
            <a:b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2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3"/>
          <p:cNvSpPr txBox="1">
            <a:spLocks noGrp="1"/>
          </p:cNvSpPr>
          <p:nvPr>
            <p:ph type="body" idx="1"/>
          </p:nvPr>
        </p:nvSpPr>
        <p:spPr>
          <a:xfrm>
            <a:off x="939150" y="200100"/>
            <a:ext cx="7595100" cy="637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Особую роль в формировании самостоятельной деятельности учащихся играет </a:t>
            </a: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в группе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Она формирует аналитические, коммуникативные навыки, является ступенькой к социализации личности, формирует навыки участия в дискуссии (если работа носит проблемный характер) Здесь проявляются лидерские качества ребенка, так как именно </a:t>
            </a: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способные ученики, как правило, выступают координаторами работы в группе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они направляют в целом работу группы, учат других анализировать и систематизировать материал, а так как групповая работа подразумевает охват материала большого объема, они помогают каждому, кто работает с ним в группе высказаться по тому или иному вопросу. В </a:t>
            </a:r>
            <a:r>
              <a:rPr lang="ru-RU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дебатах (технология критического мышления) в роли спикеров, как правило, выступают более способные ученики, обладающие высоким уровнем развития монологической речи, аналитическими навыками, умеющие аргументировать свою точку зрения.</a:t>
            </a:r>
            <a:endParaRPr sz="19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>
            <a:spLocks noGrp="1"/>
          </p:cNvSpPr>
          <p:nvPr>
            <p:ph type="title"/>
          </p:nvPr>
        </p:nvSpPr>
        <p:spPr>
          <a:xfrm>
            <a:off x="1945200" y="624105"/>
            <a:ext cx="6589200" cy="6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/>
              <a:t>Пример урока-исследования</a:t>
            </a:r>
            <a:endParaRPr sz="3000" b="1"/>
          </a:p>
        </p:txBody>
      </p:sp>
      <p:sp>
        <p:nvSpPr>
          <p:cNvPr id="276" name="Google Shape;276;p34"/>
          <p:cNvSpPr txBox="1">
            <a:spLocks noGrp="1"/>
          </p:cNvSpPr>
          <p:nvPr>
            <p:ph type="body" idx="1"/>
          </p:nvPr>
        </p:nvSpPr>
        <p:spPr>
          <a:xfrm>
            <a:off x="669850" y="1296100"/>
            <a:ext cx="8474100" cy="549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490"/>
              <a:buFont typeface="Arial"/>
              <a:buNone/>
            </a:pPr>
            <a:r>
              <a:rPr lang="ru-RU" sz="2472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Родной язык в «реке времени» </a:t>
            </a:r>
            <a:endParaRPr sz="2472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4490"/>
              <a:buFont typeface="Arial"/>
              <a:buNone/>
            </a:pPr>
            <a:r>
              <a:rPr lang="ru-RU" sz="2472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r>
              <a:rPr lang="ru-RU" sz="247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выявление современных путей развития русского языка</a:t>
            </a:r>
            <a:endParaRPr sz="247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4490"/>
              <a:buFont typeface="Arial"/>
              <a:buNone/>
            </a:pPr>
            <a:r>
              <a:rPr lang="ru-RU" sz="2472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  <a:r>
              <a:rPr lang="ru-RU" sz="247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дать учащимся понятие о  позитивных и негативных явлениях в современном русском языке, развивать логическое мышление, умение доказывать собственную точку зрения, прививать культуру ведения диалога</a:t>
            </a:r>
            <a:endParaRPr sz="247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4490"/>
              <a:buFont typeface="Arial"/>
              <a:buNone/>
            </a:pPr>
            <a:r>
              <a:rPr lang="ru-RU" sz="2472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Технология:</a:t>
            </a:r>
            <a:r>
              <a:rPr lang="ru-RU" sz="247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дебаты, исследование</a:t>
            </a:r>
            <a:endParaRPr sz="247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4490"/>
              <a:buFont typeface="Arial"/>
              <a:buNone/>
            </a:pPr>
            <a:r>
              <a:rPr lang="ru-RU" sz="247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«За» и «против» СМС, « Интерактивное общение в жизни современной молодежи», инсценировка из романа Ильфа и Петрова «Двенадцать стульев»</a:t>
            </a:r>
            <a:endParaRPr sz="247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4490"/>
              <a:buFont typeface="Arial"/>
              <a:buNone/>
            </a:pPr>
            <a:r>
              <a:rPr lang="ru-RU" sz="2472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 работы:</a:t>
            </a:r>
            <a:r>
              <a:rPr lang="ru-RU" sz="247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групповая, индивидуальная</a:t>
            </a:r>
            <a:endParaRPr sz="247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4490"/>
              <a:buFont typeface="Arial"/>
              <a:buNone/>
            </a:pPr>
            <a:r>
              <a:rPr lang="ru-RU" sz="2472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Предварительная подготовка:</a:t>
            </a:r>
            <a:endParaRPr sz="2472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0274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247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Проведено анкетирование учащихся</a:t>
            </a:r>
            <a:endParaRPr sz="247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0274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247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Проведено исследование « Интерактивное общение в жизни современной молодежи»</a:t>
            </a:r>
            <a:endParaRPr sz="247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0274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247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Подготовлены инсценировки</a:t>
            </a:r>
            <a:endParaRPr sz="247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0274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247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Подготовлены рассказы о возникновении СМС</a:t>
            </a:r>
            <a:endParaRPr sz="247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490"/>
              <a:buFont typeface="Arial"/>
              <a:buNone/>
            </a:pPr>
            <a:endParaRPr sz="247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958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4490"/>
              <a:buFont typeface="Arial"/>
              <a:buNone/>
            </a:pPr>
            <a:r>
              <a:rPr lang="ru-RU" sz="247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 дебатов </a:t>
            </a:r>
            <a:r>
              <a:rPr lang="ru-RU" sz="2472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оформляются в виде коротких записей </a:t>
            </a:r>
            <a:endParaRPr sz="2472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>
            <a:spLocks noGrp="1"/>
          </p:cNvSpPr>
          <p:nvPr>
            <p:ph type="title"/>
          </p:nvPr>
        </p:nvSpPr>
        <p:spPr>
          <a:xfrm>
            <a:off x="1945200" y="223273"/>
            <a:ext cx="6589200" cy="81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/>
              <a:t>Что получилось:</a:t>
            </a:r>
            <a:endParaRPr b="1"/>
          </a:p>
        </p:txBody>
      </p:sp>
      <p:sp>
        <p:nvSpPr>
          <p:cNvPr id="283" name="Google Shape;283;p35"/>
          <p:cNvSpPr txBox="1">
            <a:spLocks noGrp="1"/>
          </p:cNvSpPr>
          <p:nvPr>
            <p:ph type="body" idx="1"/>
          </p:nvPr>
        </p:nvSpPr>
        <p:spPr>
          <a:xfrm>
            <a:off x="1217500" y="1035375"/>
            <a:ext cx="7317000" cy="487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44958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958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Против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Отдаётся предпочтение фонетическому письму, часто реализуется неполный стиль произношения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Употребление прописных и строчных букв, меняются функции прописных.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Слитное, полуслитное, раздельное написание.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Графические сокращения.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Неофициальность, камерность, интимность общения обусловливают характер лексики SMS: это слова разговорного стиля, бытовой тематики, просторечные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Эмоциональность, желание придать сообщению позитивный настрой ведут к намеренному изменению пунктуационного оформления текста, что отчасти заменяет использование смайлов.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2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6"/>
          <p:cNvSpPr txBox="1">
            <a:spLocks noGrp="1"/>
          </p:cNvSpPr>
          <p:nvPr>
            <p:ph type="body" idx="1"/>
          </p:nvPr>
        </p:nvSpPr>
        <p:spPr>
          <a:xfrm>
            <a:off x="916325" y="1078725"/>
            <a:ext cx="7959900" cy="537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4958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49250" algn="just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 отправления такого сообщения занимает пару секунд.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SMS, как правило, доставляются в течение нескольких секунд.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Можно отправить сообщение на выключенный или находящийся вне зоны действия сети телефон, адресат все равно его получит, как только появится в сети.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Можно отправить сообщение абоненту, который в данный момент занят разговором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помощью расширенного варианта SMS, называемого EMS, можно отправлять и получать мелодии звонков, пиктограммы и многое другое.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Особенность технологии такова, что передача SMS почти никак не нагружает сотовую сеть.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Также SMS на телефоны можно отправлять из  Интернет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 не требуют больших материальных затрат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Благодаря возможности посылать сообщения можно  спокойно общаться до глубокой ночи.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/>
        </p:nvSpPr>
        <p:spPr>
          <a:xfrm>
            <a:off x="683568" y="0"/>
            <a:ext cx="82809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Таланты создать нельзя, но можно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создать культуру, то есть почву, на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которой растут и процветают таланты.</a:t>
            </a:r>
            <a:br>
              <a:rPr lang="ru-RU" sz="3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Нейгауз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467550" y="3428999"/>
            <a:ext cx="83529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душе каждого ребенка есть невидимые струны. Если тронуть их умелой рукой, они красиво зазвучат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А.Сухомлинский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>
            <a:spLocks noGrp="1"/>
          </p:cNvSpPr>
          <p:nvPr>
            <p:ph type="title"/>
          </p:nvPr>
        </p:nvSpPr>
        <p:spPr>
          <a:xfrm>
            <a:off x="1945200" y="208774"/>
            <a:ext cx="6589200" cy="59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Выводы</a:t>
            </a:r>
            <a:endParaRPr b="1"/>
          </a:p>
        </p:txBody>
      </p:sp>
      <p:sp>
        <p:nvSpPr>
          <p:cNvPr id="297" name="Google Shape;297;p37"/>
          <p:cNvSpPr txBox="1">
            <a:spLocks noGrp="1"/>
          </p:cNvSpPr>
          <p:nvPr>
            <p:ph type="body" idx="1"/>
          </p:nvPr>
        </p:nvSpPr>
        <p:spPr>
          <a:xfrm>
            <a:off x="1046825" y="890225"/>
            <a:ext cx="7756800" cy="577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5281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7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Интерактивное общение играет важную роль в жизни современной молодежи</a:t>
            </a:r>
            <a:endParaRPr sz="7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5281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7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Нами подмечена закономерность: учащиеся, имеющие отметки  «4» и  «5» по русскому языку, не замечают негативного влияния SMS-общения на свою грамотность и отмечают, что стараются следить за орфографией и пунктуацией собственных коротких текстов; ошибки в чужих текстах их раздражают. </a:t>
            </a:r>
            <a:endParaRPr sz="7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5281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ru-RU" sz="7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SMS - текстах учащихся 9 - 11 класса довольно много нарушений общепринятых стандартов грамотности.</a:t>
            </a:r>
            <a:endParaRPr sz="7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5281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mo"/>
              <a:buAutoNum type="arabicPeriod"/>
            </a:pPr>
            <a:r>
              <a:rPr lang="ru-RU" sz="7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Внедрение в повседневную жизнь практики обмена короткими интерактивными сообщениями через социальные сети, специальные программы и SMS приводит к снижению орфографической и синтаксической грамотности. </a:t>
            </a:r>
            <a:endParaRPr sz="7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5281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mo"/>
              <a:buAutoNum type="arabicPeriod"/>
            </a:pPr>
            <a:r>
              <a:rPr lang="ru-RU" sz="7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Также мы увидели, что  в интерактивном общении отражаются многие негативные процессы, произошедшие с культурой нашего общества за последнее время: падение интереса к чтению хорошей литературы, понижение требований к знанию   русского   языка   и   литературы.</a:t>
            </a:r>
            <a:endParaRPr sz="7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45281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mo"/>
              <a:buAutoNum type="arabicPeriod"/>
            </a:pPr>
            <a:r>
              <a:rPr lang="ru-RU" sz="7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одной стороны SMS -  причина неграмотности современной молодежи, а с другой - зеркало общего уровня образованности и культуры адресанта. </a:t>
            </a:r>
            <a:endParaRPr sz="7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73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73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2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8"/>
          <p:cNvSpPr txBox="1">
            <a:spLocks noGrp="1"/>
          </p:cNvSpPr>
          <p:nvPr>
            <p:ph type="body" idx="1"/>
          </p:nvPr>
        </p:nvSpPr>
        <p:spPr>
          <a:xfrm>
            <a:off x="756850" y="295775"/>
            <a:ext cx="8322300" cy="561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основании проведенных исследований  мы можем утверждать, что </a:t>
            </a:r>
            <a:endParaRPr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4925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SMS-язык   –   часть   массовой   культуры   и   требует   теоретического  осмысления со стороны и филологов, и психологов для того, чтобы уменьшить его негативное влияние на традиционный язык и на  формирование личности подростка.</a:t>
            </a:r>
            <a:endParaRPr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Необходима серьезная работа     по   разъяснению школьникам особенностей языка.</a:t>
            </a:r>
            <a:endParaRPr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Нужно постоянно показывать красоту слов и недопустимость   их        искажения.   </a:t>
            </a:r>
            <a:endParaRPr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Постараться убедить   подростков   разграничивать общение   на   SMS-общение   и   общение   в   реальном   мире.   В противном  случае нас ждут весьма нелицеприятные перспективы.</a:t>
            </a:r>
            <a:endParaRPr sz="19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ru-RU" sz="1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грамотность сложившегося человека повлиять не так-то просто. Гораздо легче сбить с толку ребенка, чья система ценностей, к которой, кстати, относится и уважение к родному языку, находится в процессе формирования. Кроме всего вышеперечисленного, дети, увлеченные открывающимися возможностями, перестают читать книги. Обыкновенные бумажные книги. А правильное чтение во все времена было прекрасным.</a:t>
            </a:r>
            <a:endParaRPr sz="1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310" name="Google Shape;310;p39"/>
          <p:cNvSpPr txBox="1">
            <a:spLocks noGrp="1"/>
          </p:cNvSpPr>
          <p:nvPr>
            <p:ph type="body" idx="1"/>
          </p:nvPr>
        </p:nvSpPr>
        <p:spPr>
          <a:xfrm>
            <a:off x="1046825" y="977225"/>
            <a:ext cx="7487700" cy="53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🠶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Работа с одаренными детьми продолжает оставаться одним из приоритетных направлений.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Times New Roman"/>
              <a:buChar char="🠶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Диагностическая работа, психологическое  сопровождение детей, вовлечение ребят в различные интеллектуальные, творческие, профориентационные мероприятия позволяют вовремя выявить мотивированных  детей и спланировать дальнейшую работу по развитию этих способностей.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Font typeface="Times New Roman"/>
              <a:buChar char="🠶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>
            <a:spLocks noGrp="1"/>
          </p:cNvSpPr>
          <p:nvPr>
            <p:ph type="title"/>
          </p:nvPr>
        </p:nvSpPr>
        <p:spPr>
          <a:xfrm>
            <a:off x="660400" y="1337733"/>
            <a:ext cx="80264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Times New Roman"/>
              <a:buNone/>
            </a:pPr>
            <a:r>
              <a:rPr lang="ru-RU" sz="6600" b="1" i="1" dirty="0">
                <a:latin typeface="Times New Roman"/>
                <a:ea typeface="Times New Roman"/>
                <a:cs typeface="Times New Roman"/>
                <a:sym typeface="Times New Roman"/>
              </a:rPr>
              <a:t>В каждом человеке – солнце, только дайте ему светить.</a:t>
            </a:r>
            <a:r>
              <a:rPr lang="ru-RU" b="1" i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b="1" i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b="1" i="1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</a:t>
            </a:r>
            <a:r>
              <a:rPr lang="ru-RU" sz="3200" b="1" i="1" dirty="0">
                <a:latin typeface="Times New Roman"/>
                <a:ea typeface="Times New Roman"/>
                <a:cs typeface="Times New Roman"/>
                <a:sym typeface="Times New Roman"/>
              </a:rPr>
              <a:t>Сократ</a:t>
            </a:r>
            <a:endParaRPr sz="3200" dirty="0"/>
          </a:p>
        </p:txBody>
      </p:sp>
      <p:pic>
        <p:nvPicPr>
          <p:cNvPr id="316" name="Google Shape;316;p40" descr="i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72" y="4143380"/>
            <a:ext cx="3929091" cy="240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Одарённый ребёнок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20" descr="a993c9934d15b3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3" y="1500174"/>
            <a:ext cx="3577972" cy="378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 txBox="1"/>
          <p:nvPr/>
        </p:nvSpPr>
        <p:spPr>
          <a:xfrm>
            <a:off x="4286249" y="1500175"/>
            <a:ext cx="46434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Одаренный ребенок </a:t>
            </a: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Одарённые дети </a:t>
            </a: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это дети, обладающие врождёнными высокими интеллектуальными, физическими, художественными, творческими, коммуникативными способностями.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Одаренность </a:t>
            </a: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сейчас определяется как способность к выдающимся достижениям в любой социально значимой сфере человеческой деятельности. 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ru-R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1065350" y="177500"/>
            <a:ext cx="7346700" cy="1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Times New Roman"/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Выберите правдивые (с вашей точки зрения) утверждения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752718" y="1355203"/>
            <a:ext cx="7778824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Одарённый ребёнок: </a:t>
            </a:r>
            <a:endParaRPr/>
          </a:p>
        </p:txBody>
      </p:sp>
      <p:sp>
        <p:nvSpPr>
          <p:cNvPr id="190" name="Google Shape;190;p21"/>
          <p:cNvSpPr/>
          <p:nvPr/>
        </p:nvSpPr>
        <p:spPr>
          <a:xfrm>
            <a:off x="1065352" y="1628800"/>
            <a:ext cx="7778823" cy="5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Дисциплинированный.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Неровно успевающий.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Выбивающийся из общего темпа.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Эрудированный.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Странный в поведении, непонятный.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Умеющий поддержать общее дело.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Выскакивающий на уроке с нелепыми замечаниями.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Стабильно успевающий (всегда хорошо учится). 9.Занятый своими делами (индивидуалист).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Быстро, “на лету” схватывающий.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 Не умеющий общаться, конфликтный.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12. Общающийся легко, приятный в общении.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13. Иногда тугодум, иногда не может понять очевидного.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14. Ясно, понятно для всех выражающий свои мысли.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15. Не всегда желающий подчиняться большинству или официальному руководителю</a:t>
            </a:r>
            <a:r>
              <a:rPr lang="ru-RU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marL="342900" marR="0" lvl="0" indent="-190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1832226" y="-521565"/>
            <a:ext cx="6589200" cy="128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body" idx="1"/>
          </p:nvPr>
        </p:nvSpPr>
        <p:spPr>
          <a:xfrm>
            <a:off x="116175" y="-25"/>
            <a:ext cx="8794200" cy="685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16. Развито абстрактное мышление и умение творчески решать поставленные задачи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17. Ускоренное прохождение этапов развития, характерных для этого возраста</a:t>
            </a:r>
            <a:endParaRPr sz="2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18. Повышенная любознательность</a:t>
            </a:r>
            <a:endParaRPr sz="2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19. Раннее мощное развитие речевых навыков</a:t>
            </a:r>
            <a:endParaRPr sz="2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20. Удовольствие от обучения и быстрое усвоение материала</a:t>
            </a:r>
            <a:endParaRPr sz="2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 Отличное чувство юмора</a:t>
            </a:r>
            <a:endParaRPr sz="2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22. Отличная память</a:t>
            </a:r>
            <a:endParaRPr sz="2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23. Высокий уровень активности</a:t>
            </a:r>
            <a:endParaRPr sz="2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24. Ярко выраженная реакция на шум, боль или ограничения</a:t>
            </a:r>
            <a:endParaRPr sz="2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25. Способность длительное время удерживать внимание на предмете или занятии, представляющем интерес</a:t>
            </a:r>
            <a:endParaRPr sz="2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26. Чувствительность и сострадание</a:t>
            </a:r>
            <a:endParaRPr sz="2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27. Стремление к совершенству</a:t>
            </a:r>
            <a:endParaRPr sz="2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28. Яркое воображение</a:t>
            </a:r>
            <a:endParaRPr sz="2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1818"/>
              </a:buClr>
              <a:buSzPts val="1800"/>
              <a:buFont typeface="Arial"/>
              <a:buNone/>
            </a:pPr>
            <a:r>
              <a:rPr lang="ru-RU" sz="1800">
                <a:solidFill>
                  <a:srgbClr val="181818"/>
                </a:solidFill>
                <a:latin typeface="Arial"/>
                <a:ea typeface="Arial"/>
                <a:cs typeface="Arial"/>
                <a:sym typeface="Arial"/>
              </a:rPr>
              <a:t>Таким образом, очевидно, что дети с одаренностью в той или иной области нередко обладают рядом поведенческих характеристик, которые их выделяют и которые не всегда  вызывают только положительные эмоции в учителях и окружающих людях</a:t>
            </a:r>
            <a:endParaRPr sz="1800"/>
          </a:p>
        </p:txBody>
      </p:sp>
      <p:sp>
        <p:nvSpPr>
          <p:cNvPr id="203" name="Google Shape;203;p23"/>
          <p:cNvSpPr txBox="1">
            <a:spLocks noGrp="1"/>
          </p:cNvSpPr>
          <p:nvPr>
            <p:ph type="body" idx="1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- </a:t>
            </a:r>
            <a:r>
              <a:rPr lang="ru-RU" sz="2400" b="1"/>
              <a:t>Отсутствие внимания к условностям  и авторитетам;</a:t>
            </a:r>
            <a:endParaRPr sz="2400"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ru-RU" sz="2400" b="1"/>
              <a:t>- Большая независимость в суждениях;</a:t>
            </a:r>
            <a:endParaRPr sz="2400"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ru-RU" sz="2400" b="1"/>
              <a:t>-Тонкое чувство юмора;</a:t>
            </a:r>
            <a:endParaRPr sz="2400"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ru-RU" sz="2400" b="1"/>
              <a:t>-Отсутствие внимания к порядку и организации работы;</a:t>
            </a:r>
            <a:endParaRPr sz="2400"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ru-RU" sz="2400" b="1"/>
              <a:t>-Яркий темперамент</a:t>
            </a:r>
            <a:r>
              <a:rPr lang="ru-RU"/>
              <a:t>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524025" y="262690"/>
            <a:ext cx="82296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            Цель работы </a:t>
            </a:r>
            <a:b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            с одарёнными детьми</a:t>
            </a:r>
            <a:r>
              <a:rPr lang="ru-RU"/>
              <a:t/>
            </a:r>
            <a:br>
              <a:rPr lang="ru-RU"/>
            </a:br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1"/>
          </p:nvPr>
        </p:nvSpPr>
        <p:spPr>
          <a:xfrm>
            <a:off x="390353" y="1477138"/>
            <a:ext cx="8229600" cy="43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36004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6004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Главной целью обучения и воспитания одаренных детей на уроках русского языка и </a:t>
            </a: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литературы  является создание условий, обеспечивающих наиболее полное раскрытие их индивидуальных способностей. Важно побудить и поддержать стремление учащихся к проявлению и развитию своих природных и социально приобретенных возможностей.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b="1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Times New Roman"/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Формы работы</a:t>
            </a:r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body" idx="1"/>
          </p:nvPr>
        </p:nvSpPr>
        <p:spPr>
          <a:xfrm>
            <a:off x="395525" y="1484773"/>
            <a:ext cx="8572500" cy="52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6004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на уроках:</a:t>
            </a:r>
            <a:endParaRPr sz="24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60045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Дифференцированный подход;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Проблемное обучение;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Проектная деятельность;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критического  мышления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в группах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Применение педагогических технологий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 внеурочной деятельности:</a:t>
            </a:r>
            <a:endParaRPr sz="24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Исследовательская деятельность;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Предметные олимпиады;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Творческие конкурсы;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25" descr="1335334612_o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8625" y="633994"/>
            <a:ext cx="1828227" cy="197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body" idx="1"/>
          </p:nvPr>
        </p:nvSpPr>
        <p:spPr>
          <a:xfrm>
            <a:off x="727850" y="847800"/>
            <a:ext cx="8104800" cy="5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endParaRPr sz="2400"/>
          </a:p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endParaRPr sz="2400"/>
          </a:p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endParaRPr sz="2400"/>
          </a:p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ru-RU" sz="2400"/>
              <a:t>Учителя, работающие с одаренными детьми, </a:t>
            </a:r>
            <a:r>
              <a:rPr lang="ru-RU" sz="2400" b="1"/>
              <a:t>меньше говорят</a:t>
            </a:r>
            <a:r>
              <a:rPr lang="ru-RU" sz="2400"/>
              <a:t>, </a:t>
            </a:r>
            <a:r>
              <a:rPr lang="ru-RU" sz="2400" b="1"/>
              <a:t>меньше дают информации</a:t>
            </a:r>
            <a:r>
              <a:rPr lang="ru-RU" sz="2400"/>
              <a:t>, устраивают демонстрации и </a:t>
            </a:r>
            <a:r>
              <a:rPr lang="ru-RU" sz="2400" b="1"/>
              <a:t>реже решают задачи за</a:t>
            </a:r>
            <a:r>
              <a:rPr lang="ru-RU" sz="2400"/>
              <a:t> учащихся. Вместо того, чтобы самим  отвечать на вопросы, они предоставляют это учащимся. Они </a:t>
            </a:r>
            <a:r>
              <a:rPr lang="ru-RU" sz="2400" b="1"/>
              <a:t>больше спрашивают и меньше объясняют</a:t>
            </a:r>
            <a:r>
              <a:rPr lang="ru-RU" sz="2400"/>
              <a:t>.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1505</Words>
  <Application>Microsoft Office PowerPoint</Application>
  <PresentationFormat>Экран (4:3)</PresentationFormat>
  <Paragraphs>160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Times New Roman</vt:lpstr>
      <vt:lpstr>Arimo</vt:lpstr>
      <vt:lpstr>Century Gothic</vt:lpstr>
      <vt:lpstr>Calibri</vt:lpstr>
      <vt:lpstr>Noto Sans Symbols</vt:lpstr>
      <vt:lpstr>Легкий дым</vt:lpstr>
      <vt:lpstr> Одарённые дети. Система  работы с одарёнными детьми.</vt:lpstr>
      <vt:lpstr>Презентация PowerPoint</vt:lpstr>
      <vt:lpstr>Одарённый ребёнок</vt:lpstr>
      <vt:lpstr> Выберите правдивые (с вашей точки зрения) утверждения</vt:lpstr>
      <vt:lpstr>Презентация PowerPoint</vt:lpstr>
      <vt:lpstr>Таким образом, очевидно, что дети с одаренностью в той или иной области нередко обладают рядом поведенческих характеристик, которые их выделяют и которые не всегда  вызывают только положительные эмоции в учителях и окружающих людях</vt:lpstr>
      <vt:lpstr>            Цель работы              с одарёнными детьми </vt:lpstr>
      <vt:lpstr>Формы работы</vt:lpstr>
      <vt:lpstr>Презентация PowerPoint</vt:lpstr>
      <vt:lpstr>Презентация PowerPoint</vt:lpstr>
      <vt:lpstr>Подобные открытые проблемные вопросы можно задавать уже и учащимся 5 класса. Вот примеры вопросов по произведению И.С. Тургенева “Муму”. </vt:lpstr>
      <vt:lpstr>Презентация PowerPoint</vt:lpstr>
      <vt:lpstr>  Особую роль в работе со способными учащимися играет формирование самостоятельной деятельности. Поэтому нужно использовать систему дифференцированных заданий.  </vt:lpstr>
      <vt:lpstr>Презентация PowerPoint</vt:lpstr>
      <vt:lpstr>Презентация PowerPoint</vt:lpstr>
      <vt:lpstr>Презентация PowerPoint</vt:lpstr>
      <vt:lpstr>Пример урока-исследования</vt:lpstr>
      <vt:lpstr>Что получилось:</vt:lpstr>
      <vt:lpstr>Презентация PowerPoint</vt:lpstr>
      <vt:lpstr>Выводы</vt:lpstr>
      <vt:lpstr>Презентация PowerPoint</vt:lpstr>
      <vt:lpstr>Презентация PowerPoint</vt:lpstr>
      <vt:lpstr>В каждом человеке – солнце, только дайте ему светить.                                                                                         Сократ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Одарённые дети. Система  работы с одарёнными детьми.</dc:title>
  <dc:creator>Кутахова Екатерина Ивановна</dc:creator>
  <cp:lastModifiedBy>Admin</cp:lastModifiedBy>
  <cp:revision>3</cp:revision>
  <dcterms:modified xsi:type="dcterms:W3CDTF">2025-10-30T14:45:24Z</dcterms:modified>
</cp:coreProperties>
</file>