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75" r:id="rId6"/>
    <p:sldId id="276" r:id="rId7"/>
    <p:sldId id="277" r:id="rId8"/>
    <p:sldId id="278" r:id="rId9"/>
    <p:sldId id="279" r:id="rId10"/>
    <p:sldId id="281" r:id="rId11"/>
    <p:sldId id="280" r:id="rId12"/>
    <p:sldId id="258" r:id="rId13"/>
    <p:sldId id="271" r:id="rId14"/>
    <p:sldId id="274" r:id="rId15"/>
    <p:sldId id="2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FAF"/>
    <a:srgbClr val="0E5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6" autoAdjust="0"/>
    <p:restoredTop sz="96357" autoAdjust="0"/>
  </p:normalViewPr>
  <p:slideViewPr>
    <p:cSldViewPr snapToGrid="0">
      <p:cViewPr>
        <p:scale>
          <a:sx n="56" d="100"/>
          <a:sy n="56" d="100"/>
        </p:scale>
        <p:origin x="-952" y="-2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0E5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CFC66B2-6677-4EFF-A6FC-EE95D4860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694"/>
            <a:ext cx="5653588" cy="5667829"/>
          </a:xfrm>
          <a:prstGeom prst="rect">
            <a:avLst/>
          </a:prstGeom>
          <a:solidFill>
            <a:srgbClr val="0E5856"/>
          </a:solidFill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25170B-4566-4747-8475-7972F091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1543" y="541792"/>
            <a:ext cx="8966335" cy="164986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вал 10">
            <a:extLst>
              <a:ext uri="{FF2B5EF4-FFF2-40B4-BE49-F238E27FC236}">
                <a16:creationId xmlns="" xmlns:a16="http://schemas.microsoft.com/office/drawing/2014/main" id="{7E345BD6-92E9-49B8-9198-3678484AFD8E}"/>
              </a:ext>
            </a:extLst>
          </p:cNvPr>
          <p:cNvSpPr/>
          <p:nvPr userDrawn="1"/>
        </p:nvSpPr>
        <p:spPr>
          <a:xfrm>
            <a:off x="6705600" y="4024544"/>
            <a:ext cx="5756585" cy="3245979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1D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11AAC1-2B0B-4F78-A615-1D22138E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E02713-7F67-4F7F-8DC9-84B0D17E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F8964B-A6B6-42E3-956E-4B5A1D4A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E1631B-578C-4099-AC9B-C1E36032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732B36C-61AF-48B9-BE62-85D83F98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C7B2720-F456-44ED-8B11-037B755A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34B77D8-F133-4307-A65C-F42AFA4E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B5AF2D-C3C4-4275-877B-A69EB628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530F1C-89B0-4946-80DD-013F848D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0DC403B-5B02-46C0-8421-1512D1EC3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E626DCD-589A-4F43-AC10-C9DEBD5C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54D32FB-251E-49CE-9042-38AE805A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EE0E483-DF34-4698-AFBB-1FACF96D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06D206-6C06-468F-B3EE-35F00BE4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98A2121-3EED-4FD2-A303-A087C8964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EC992C9-7731-46F7-B941-CDA12C88A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994D2F9-B93E-4D5E-8685-B88B7B6F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597B65-64FA-415A-9A6D-665D2E3A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C8452AD-8E5F-4E3C-B44E-1477F42E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FCA105-7396-4042-949F-4BB4F01B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0305344-C760-41F6-971B-8343E9BA1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2CC7EC-5ADD-4410-8137-BA62F042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2486BD-A629-461F-9C38-DD324318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B486AE-5A98-4CD4-A556-43D3E4B8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DA4135F-7957-42B2-9B27-50E3580C6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652B2DF-D02F-41B7-8869-3EB12369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AD7EF3-86EF-4B03-8EC2-B6E4D92B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C22819-1A7E-44AF-9436-871DE659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3839652-8FAF-4705-B4AB-9A8E88D2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2" y="365125"/>
            <a:ext cx="6541168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2" y="1825625"/>
            <a:ext cx="6541168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 descr="Изображение выглядит как стрел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FB4F2D5-5EBB-42C3-8788-7FDE05C59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0" y="0"/>
            <a:ext cx="4469946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="" xmlns:a16="http://schemas.microsoft.com/office/drawing/2014/main" id="{AF6658A2-1EE1-41BD-8478-D9D8818EAEC3}"/>
              </a:ext>
            </a:extLst>
          </p:cNvPr>
          <p:cNvSpPr/>
          <p:nvPr userDrawn="1"/>
        </p:nvSpPr>
        <p:spPr>
          <a:xfrm>
            <a:off x="9345529" y="5179492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0">
            <a:extLst>
              <a:ext uri="{FF2B5EF4-FFF2-40B4-BE49-F238E27FC236}">
                <a16:creationId xmlns="" xmlns:a16="http://schemas.microsoft.com/office/drawing/2014/main" id="{B5AD580D-0454-4657-9D42-7EBF5D66C8AD}"/>
              </a:ext>
            </a:extLst>
          </p:cNvPr>
          <p:cNvSpPr/>
          <p:nvPr userDrawn="1"/>
        </p:nvSpPr>
        <p:spPr>
          <a:xfrm rot="10800000">
            <a:off x="9223072" y="-1051185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114" cy="1325563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15400" cy="4351338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73ABF52-87EF-4AE4-8AC9-0704A9F70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32" y="4586514"/>
            <a:ext cx="2339409" cy="233940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300C6E73-5953-4204-8DC9-494C3DE107EE}"/>
              </a:ext>
            </a:extLst>
          </p:cNvPr>
          <p:cNvSpPr/>
          <p:nvPr userDrawn="1"/>
        </p:nvSpPr>
        <p:spPr>
          <a:xfrm>
            <a:off x="-1253129" y="6062820"/>
            <a:ext cx="12700382" cy="1399744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47297 w 12700382"/>
              <a:gd name="connsiteY0" fmla="*/ 1007583 h 1401690"/>
              <a:gd name="connsiteX1" fmla="*/ 2180897 w 12700382"/>
              <a:gd name="connsiteY1" fmla="*/ 6099 h 1401690"/>
              <a:gd name="connsiteX2" fmla="*/ 5736897 w 12700382"/>
              <a:gd name="connsiteY2" fmla="*/ 456040 h 1401690"/>
              <a:gd name="connsiteX3" fmla="*/ 9815412 w 12700382"/>
              <a:gd name="connsiteY3" fmla="*/ 427012 h 1401690"/>
              <a:gd name="connsiteX4" fmla="*/ 12674726 w 12700382"/>
              <a:gd name="connsiteY4" fmla="*/ 1312383 h 1401690"/>
              <a:gd name="connsiteX5" fmla="*/ 4416097 w 12700382"/>
              <a:gd name="connsiteY5" fmla="*/ 1022097 h 1401690"/>
              <a:gd name="connsiteX6" fmla="*/ 47297 w 12700382"/>
              <a:gd name="connsiteY6" fmla="*/ 1007583 h 1401690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  <a:gd name="connsiteX0" fmla="*/ 47297 w 12700382"/>
              <a:gd name="connsiteY0" fmla="*/ 1005637 h 1399744"/>
              <a:gd name="connsiteX1" fmla="*/ 2180897 w 12700382"/>
              <a:gd name="connsiteY1" fmla="*/ 4153 h 1399744"/>
              <a:gd name="connsiteX2" fmla="*/ 5736897 w 12700382"/>
              <a:gd name="connsiteY2" fmla="*/ 454094 h 1399744"/>
              <a:gd name="connsiteX3" fmla="*/ 9815412 w 12700382"/>
              <a:gd name="connsiteY3" fmla="*/ 425066 h 1399744"/>
              <a:gd name="connsiteX4" fmla="*/ 12674726 w 12700382"/>
              <a:gd name="connsiteY4" fmla="*/ 1310437 h 1399744"/>
              <a:gd name="connsiteX5" fmla="*/ 4416097 w 12700382"/>
              <a:gd name="connsiteY5" fmla="*/ 1020151 h 1399744"/>
              <a:gd name="connsiteX6" fmla="*/ 47297 w 12700382"/>
              <a:gd name="connsiteY6" fmla="*/ 1005637 h 13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0382" h="1399744">
                <a:moveTo>
                  <a:pt x="47297" y="1005637"/>
                </a:moveTo>
                <a:cubicBezTo>
                  <a:pt x="-325236" y="836304"/>
                  <a:pt x="1607582" y="67048"/>
                  <a:pt x="2180897" y="4153"/>
                </a:cubicBezTo>
                <a:cubicBezTo>
                  <a:pt x="2754212" y="-58742"/>
                  <a:pt x="4348364" y="616170"/>
                  <a:pt x="5736897" y="454094"/>
                </a:cubicBezTo>
                <a:cubicBezTo>
                  <a:pt x="7125430" y="292018"/>
                  <a:pt x="9271126" y="129943"/>
                  <a:pt x="9815412" y="425066"/>
                </a:cubicBezTo>
                <a:cubicBezTo>
                  <a:pt x="10359698" y="720189"/>
                  <a:pt x="12986783" y="1012894"/>
                  <a:pt x="12674726" y="1310437"/>
                </a:cubicBezTo>
                <a:cubicBezTo>
                  <a:pt x="12362669" y="1607980"/>
                  <a:pt x="6520668" y="1070951"/>
                  <a:pt x="4416097" y="1020151"/>
                </a:cubicBezTo>
                <a:cubicBezTo>
                  <a:pt x="2311526" y="969351"/>
                  <a:pt x="419830" y="1174970"/>
                  <a:pt x="47297" y="100563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="" xmlns:a16="http://schemas.microsoft.com/office/drawing/2014/main" id="{1D45B324-0C37-4799-91A5-22F772D83970}"/>
              </a:ext>
            </a:extLst>
          </p:cNvPr>
          <p:cNvSpPr/>
          <p:nvPr userDrawn="1"/>
        </p:nvSpPr>
        <p:spPr>
          <a:xfrm rot="10600676">
            <a:off x="-184424" y="-530946"/>
            <a:ext cx="13353297" cy="1766941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9033"/>
              <a:gd name="connsiteY0" fmla="*/ 1230288 h 1624395"/>
              <a:gd name="connsiteX1" fmla="*/ 2525840 w 12689033"/>
              <a:gd name="connsiteY1" fmla="*/ 25604 h 1624395"/>
              <a:gd name="connsiteX2" fmla="*/ 5718983 w 12689033"/>
              <a:gd name="connsiteY2" fmla="*/ 678745 h 1624395"/>
              <a:gd name="connsiteX3" fmla="*/ 10380649 w 12689033"/>
              <a:gd name="connsiteY3" fmla="*/ 872571 h 1624395"/>
              <a:gd name="connsiteX4" fmla="*/ 12656812 w 12689033"/>
              <a:gd name="connsiteY4" fmla="*/ 1535088 h 1624395"/>
              <a:gd name="connsiteX5" fmla="*/ 4398183 w 12689033"/>
              <a:gd name="connsiteY5" fmla="*/ 1244802 h 1624395"/>
              <a:gd name="connsiteX6" fmla="*/ 29383 w 12689033"/>
              <a:gd name="connsiteY6" fmla="*/ 1230288 h 1624395"/>
              <a:gd name="connsiteX0" fmla="*/ 29383 w 12692921"/>
              <a:gd name="connsiteY0" fmla="*/ 1229885 h 1623992"/>
              <a:gd name="connsiteX1" fmla="*/ 2525840 w 12692921"/>
              <a:gd name="connsiteY1" fmla="*/ 25201 h 1623992"/>
              <a:gd name="connsiteX2" fmla="*/ 5718983 w 12692921"/>
              <a:gd name="connsiteY2" fmla="*/ 678342 h 1623992"/>
              <a:gd name="connsiteX3" fmla="*/ 7873215 w 12692921"/>
              <a:gd name="connsiteY3" fmla="*/ 792341 h 1623992"/>
              <a:gd name="connsiteX4" fmla="*/ 10380649 w 12692921"/>
              <a:gd name="connsiteY4" fmla="*/ 872168 h 1623992"/>
              <a:gd name="connsiteX5" fmla="*/ 12656812 w 12692921"/>
              <a:gd name="connsiteY5" fmla="*/ 1534685 h 1623992"/>
              <a:gd name="connsiteX6" fmla="*/ 4398183 w 12692921"/>
              <a:gd name="connsiteY6" fmla="*/ 1244399 h 1623992"/>
              <a:gd name="connsiteX7" fmla="*/ 29383 w 12692921"/>
              <a:gd name="connsiteY7" fmla="*/ 1229885 h 1623992"/>
              <a:gd name="connsiteX0" fmla="*/ 29383 w 12692921"/>
              <a:gd name="connsiteY0" fmla="*/ 1228496 h 1622603"/>
              <a:gd name="connsiteX1" fmla="*/ 2525840 w 12692921"/>
              <a:gd name="connsiteY1" fmla="*/ 23812 h 1622603"/>
              <a:gd name="connsiteX2" fmla="*/ 5718983 w 12692921"/>
              <a:gd name="connsiteY2" fmla="*/ 676953 h 1622603"/>
              <a:gd name="connsiteX3" fmla="*/ 7308760 w 12692921"/>
              <a:gd name="connsiteY3" fmla="*/ 496491 h 1622603"/>
              <a:gd name="connsiteX4" fmla="*/ 10380649 w 12692921"/>
              <a:gd name="connsiteY4" fmla="*/ 870779 h 1622603"/>
              <a:gd name="connsiteX5" fmla="*/ 12656812 w 12692921"/>
              <a:gd name="connsiteY5" fmla="*/ 1533296 h 1622603"/>
              <a:gd name="connsiteX6" fmla="*/ 4398183 w 12692921"/>
              <a:gd name="connsiteY6" fmla="*/ 1243010 h 1622603"/>
              <a:gd name="connsiteX7" fmla="*/ 29383 w 12692921"/>
              <a:gd name="connsiteY7" fmla="*/ 1228496 h 1622603"/>
              <a:gd name="connsiteX0" fmla="*/ 29383 w 12692921"/>
              <a:gd name="connsiteY0" fmla="*/ 1234972 h 1629079"/>
              <a:gd name="connsiteX1" fmla="*/ 2525840 w 12692921"/>
              <a:gd name="connsiteY1" fmla="*/ 30288 h 1629079"/>
              <a:gd name="connsiteX2" fmla="*/ 4813689 w 12692921"/>
              <a:gd name="connsiteY2" fmla="*/ 500032 h 1629079"/>
              <a:gd name="connsiteX3" fmla="*/ 7308760 w 12692921"/>
              <a:gd name="connsiteY3" fmla="*/ 502967 h 1629079"/>
              <a:gd name="connsiteX4" fmla="*/ 10380649 w 12692921"/>
              <a:gd name="connsiteY4" fmla="*/ 877255 h 1629079"/>
              <a:gd name="connsiteX5" fmla="*/ 12656812 w 12692921"/>
              <a:gd name="connsiteY5" fmla="*/ 1539772 h 1629079"/>
              <a:gd name="connsiteX6" fmla="*/ 4398183 w 12692921"/>
              <a:gd name="connsiteY6" fmla="*/ 1249486 h 1629079"/>
              <a:gd name="connsiteX7" fmla="*/ 29383 w 12692921"/>
              <a:gd name="connsiteY7" fmla="*/ 1234972 h 1629079"/>
              <a:gd name="connsiteX0" fmla="*/ 29383 w 12692921"/>
              <a:gd name="connsiteY0" fmla="*/ 1236480 h 1630587"/>
              <a:gd name="connsiteX1" fmla="*/ 2525840 w 12692921"/>
              <a:gd name="connsiteY1" fmla="*/ 31796 h 1630587"/>
              <a:gd name="connsiteX2" fmla="*/ 4813689 w 12692921"/>
              <a:gd name="connsiteY2" fmla="*/ 501540 h 1630587"/>
              <a:gd name="connsiteX3" fmla="*/ 8038493 w 12692921"/>
              <a:gd name="connsiteY3" fmla="*/ 706759 h 1630587"/>
              <a:gd name="connsiteX4" fmla="*/ 10380649 w 12692921"/>
              <a:gd name="connsiteY4" fmla="*/ 878763 h 1630587"/>
              <a:gd name="connsiteX5" fmla="*/ 12656812 w 12692921"/>
              <a:gd name="connsiteY5" fmla="*/ 1541280 h 1630587"/>
              <a:gd name="connsiteX6" fmla="*/ 4398183 w 12692921"/>
              <a:gd name="connsiteY6" fmla="*/ 1250994 h 1630587"/>
              <a:gd name="connsiteX7" fmla="*/ 29383 w 12692921"/>
              <a:gd name="connsiteY7" fmla="*/ 1236480 h 1630587"/>
              <a:gd name="connsiteX0" fmla="*/ 83101 w 12746639"/>
              <a:gd name="connsiteY0" fmla="*/ 742243 h 1136350"/>
              <a:gd name="connsiteX1" fmla="*/ 1715784 w 12746639"/>
              <a:gd name="connsiteY1" fmla="*/ 141663 h 1136350"/>
              <a:gd name="connsiteX2" fmla="*/ 4867407 w 12746639"/>
              <a:gd name="connsiteY2" fmla="*/ 7303 h 1136350"/>
              <a:gd name="connsiteX3" fmla="*/ 8092211 w 12746639"/>
              <a:gd name="connsiteY3" fmla="*/ 212522 h 1136350"/>
              <a:gd name="connsiteX4" fmla="*/ 10434367 w 12746639"/>
              <a:gd name="connsiteY4" fmla="*/ 384526 h 1136350"/>
              <a:gd name="connsiteX5" fmla="*/ 12710530 w 12746639"/>
              <a:gd name="connsiteY5" fmla="*/ 1047043 h 1136350"/>
              <a:gd name="connsiteX6" fmla="*/ 4451901 w 12746639"/>
              <a:gd name="connsiteY6" fmla="*/ 756757 h 1136350"/>
              <a:gd name="connsiteX7" fmla="*/ 83101 w 12746639"/>
              <a:gd name="connsiteY7" fmla="*/ 742243 h 1136350"/>
              <a:gd name="connsiteX0" fmla="*/ 289259 w 12952797"/>
              <a:gd name="connsiteY0" fmla="*/ 1350001 h 1744108"/>
              <a:gd name="connsiteX1" fmla="*/ 757129 w 12952797"/>
              <a:gd name="connsiteY1" fmla="*/ 27566 h 1744108"/>
              <a:gd name="connsiteX2" fmla="*/ 5073565 w 12952797"/>
              <a:gd name="connsiteY2" fmla="*/ 615061 h 1744108"/>
              <a:gd name="connsiteX3" fmla="*/ 8298369 w 12952797"/>
              <a:gd name="connsiteY3" fmla="*/ 820280 h 1744108"/>
              <a:gd name="connsiteX4" fmla="*/ 10640525 w 12952797"/>
              <a:gd name="connsiteY4" fmla="*/ 992284 h 1744108"/>
              <a:gd name="connsiteX5" fmla="*/ 12916688 w 12952797"/>
              <a:gd name="connsiteY5" fmla="*/ 1654801 h 1744108"/>
              <a:gd name="connsiteX6" fmla="*/ 4658059 w 12952797"/>
              <a:gd name="connsiteY6" fmla="*/ 1364515 h 1744108"/>
              <a:gd name="connsiteX7" fmla="*/ 289259 w 12952797"/>
              <a:gd name="connsiteY7" fmla="*/ 1350001 h 1744108"/>
              <a:gd name="connsiteX0" fmla="*/ 289259 w 13352533"/>
              <a:gd name="connsiteY0" fmla="*/ 1350001 h 1765355"/>
              <a:gd name="connsiteX1" fmla="*/ 757129 w 13352533"/>
              <a:gd name="connsiteY1" fmla="*/ 27566 h 1765355"/>
              <a:gd name="connsiteX2" fmla="*/ 5073565 w 13352533"/>
              <a:gd name="connsiteY2" fmla="*/ 615061 h 1765355"/>
              <a:gd name="connsiteX3" fmla="*/ 8298369 w 13352533"/>
              <a:gd name="connsiteY3" fmla="*/ 820280 h 1765355"/>
              <a:gd name="connsiteX4" fmla="*/ 10640525 w 13352533"/>
              <a:gd name="connsiteY4" fmla="*/ 992284 h 1765355"/>
              <a:gd name="connsiteX5" fmla="*/ 13322405 w 13352533"/>
              <a:gd name="connsiteY5" fmla="*/ 1678352 h 1765355"/>
              <a:gd name="connsiteX6" fmla="*/ 4658059 w 13352533"/>
              <a:gd name="connsiteY6" fmla="*/ 1364515 h 1765355"/>
              <a:gd name="connsiteX7" fmla="*/ 289259 w 13352533"/>
              <a:gd name="connsiteY7" fmla="*/ 1350001 h 1765355"/>
              <a:gd name="connsiteX0" fmla="*/ 289259 w 13352533"/>
              <a:gd name="connsiteY0" fmla="*/ 1351587 h 1766941"/>
              <a:gd name="connsiteX1" fmla="*/ 757129 w 13352533"/>
              <a:gd name="connsiteY1" fmla="*/ 29152 h 1766941"/>
              <a:gd name="connsiteX2" fmla="*/ 5073565 w 13352533"/>
              <a:gd name="connsiteY2" fmla="*/ 616647 h 1766941"/>
              <a:gd name="connsiteX3" fmla="*/ 8167311 w 13352533"/>
              <a:gd name="connsiteY3" fmla="*/ 1075955 h 1766941"/>
              <a:gd name="connsiteX4" fmla="*/ 10640525 w 13352533"/>
              <a:gd name="connsiteY4" fmla="*/ 993870 h 1766941"/>
              <a:gd name="connsiteX5" fmla="*/ 13322405 w 13352533"/>
              <a:gd name="connsiteY5" fmla="*/ 1679938 h 1766941"/>
              <a:gd name="connsiteX6" fmla="*/ 4658059 w 13352533"/>
              <a:gd name="connsiteY6" fmla="*/ 1366101 h 1766941"/>
              <a:gd name="connsiteX7" fmla="*/ 289259 w 13352533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531127"/>
              <a:gd name="connsiteY0" fmla="*/ 1351587 h 1766941"/>
              <a:gd name="connsiteX1" fmla="*/ 757129 w 13531127"/>
              <a:gd name="connsiteY1" fmla="*/ 29152 h 1766941"/>
              <a:gd name="connsiteX2" fmla="*/ 5073565 w 13531127"/>
              <a:gd name="connsiteY2" fmla="*/ 616647 h 1766941"/>
              <a:gd name="connsiteX3" fmla="*/ 8167311 w 13531127"/>
              <a:gd name="connsiteY3" fmla="*/ 1075955 h 1766941"/>
              <a:gd name="connsiteX4" fmla="*/ 10640525 w 13531127"/>
              <a:gd name="connsiteY4" fmla="*/ 993870 h 1766941"/>
              <a:gd name="connsiteX5" fmla="*/ 13322405 w 13531127"/>
              <a:gd name="connsiteY5" fmla="*/ 1679938 h 1766941"/>
              <a:gd name="connsiteX6" fmla="*/ 4658059 w 13531127"/>
              <a:gd name="connsiteY6" fmla="*/ 1366101 h 1766941"/>
              <a:gd name="connsiteX7" fmla="*/ 289259 w 1353112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5556"/>
              <a:gd name="connsiteY0" fmla="*/ 1351587 h 1766941"/>
              <a:gd name="connsiteX1" fmla="*/ 757129 w 13355556"/>
              <a:gd name="connsiteY1" fmla="*/ 29152 h 1766941"/>
              <a:gd name="connsiteX2" fmla="*/ 5073565 w 13355556"/>
              <a:gd name="connsiteY2" fmla="*/ 616647 h 1766941"/>
              <a:gd name="connsiteX3" fmla="*/ 8167311 w 13355556"/>
              <a:gd name="connsiteY3" fmla="*/ 1075955 h 1766941"/>
              <a:gd name="connsiteX4" fmla="*/ 10640525 w 13355556"/>
              <a:gd name="connsiteY4" fmla="*/ 993870 h 1766941"/>
              <a:gd name="connsiteX5" fmla="*/ 13322405 w 13355556"/>
              <a:gd name="connsiteY5" fmla="*/ 1679938 h 1766941"/>
              <a:gd name="connsiteX6" fmla="*/ 4658059 w 13355556"/>
              <a:gd name="connsiteY6" fmla="*/ 1366101 h 1766941"/>
              <a:gd name="connsiteX7" fmla="*/ 289259 w 13355556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  <a:gd name="connsiteX0" fmla="*/ 289259 w 13353297"/>
              <a:gd name="connsiteY0" fmla="*/ 1351587 h 1766941"/>
              <a:gd name="connsiteX1" fmla="*/ 757129 w 13353297"/>
              <a:gd name="connsiteY1" fmla="*/ 29152 h 1766941"/>
              <a:gd name="connsiteX2" fmla="*/ 5073565 w 13353297"/>
              <a:gd name="connsiteY2" fmla="*/ 616647 h 1766941"/>
              <a:gd name="connsiteX3" fmla="*/ 8167311 w 13353297"/>
              <a:gd name="connsiteY3" fmla="*/ 1075955 h 1766941"/>
              <a:gd name="connsiteX4" fmla="*/ 10640525 w 13353297"/>
              <a:gd name="connsiteY4" fmla="*/ 993870 h 1766941"/>
              <a:gd name="connsiteX5" fmla="*/ 13322405 w 13353297"/>
              <a:gd name="connsiteY5" fmla="*/ 1679938 h 1766941"/>
              <a:gd name="connsiteX6" fmla="*/ 4658059 w 13353297"/>
              <a:gd name="connsiteY6" fmla="*/ 1366101 h 1766941"/>
              <a:gd name="connsiteX7" fmla="*/ 289259 w 13353297"/>
              <a:gd name="connsiteY7" fmla="*/ 1351587 h 176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3297" h="1766941">
                <a:moveTo>
                  <a:pt x="289259" y="1351587"/>
                </a:moveTo>
                <a:cubicBezTo>
                  <a:pt x="-360896" y="1128762"/>
                  <a:pt x="212843" y="193647"/>
                  <a:pt x="757129" y="29152"/>
                </a:cubicBezTo>
                <a:cubicBezTo>
                  <a:pt x="1301415" y="-135343"/>
                  <a:pt x="3838535" y="442180"/>
                  <a:pt x="5073565" y="616647"/>
                </a:cubicBezTo>
                <a:cubicBezTo>
                  <a:pt x="6308595" y="791114"/>
                  <a:pt x="7352976" y="1186869"/>
                  <a:pt x="8167311" y="1075955"/>
                </a:cubicBezTo>
                <a:cubicBezTo>
                  <a:pt x="8991716" y="1048593"/>
                  <a:pt x="9781343" y="893206"/>
                  <a:pt x="10640525" y="993870"/>
                </a:cubicBezTo>
                <a:cubicBezTo>
                  <a:pt x="11499707" y="1094534"/>
                  <a:pt x="13634462" y="1382395"/>
                  <a:pt x="13322405" y="1679938"/>
                </a:cubicBezTo>
                <a:cubicBezTo>
                  <a:pt x="13010348" y="1977481"/>
                  <a:pt x="6830250" y="1420826"/>
                  <a:pt x="4658059" y="1366101"/>
                </a:cubicBezTo>
                <a:cubicBezTo>
                  <a:pt x="2485868" y="1311376"/>
                  <a:pt x="939414" y="1574412"/>
                  <a:pt x="289259" y="1351587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>
            <a:lvl1pPr>
              <a:defRPr b="1">
                <a:solidFill>
                  <a:srgbClr val="0E585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>
            <a:lvl1pPr>
              <a:defRPr>
                <a:solidFill>
                  <a:srgbClr val="0E5856"/>
                </a:solidFill>
              </a:defRPr>
            </a:lvl1pPr>
            <a:lvl2pPr>
              <a:defRPr>
                <a:solidFill>
                  <a:srgbClr val="0E5856"/>
                </a:solidFill>
              </a:defRPr>
            </a:lvl2pPr>
            <a:lvl3pPr>
              <a:defRPr>
                <a:solidFill>
                  <a:srgbClr val="0E5856"/>
                </a:solidFill>
              </a:defRPr>
            </a:lvl3pPr>
            <a:lvl4pPr>
              <a:defRPr>
                <a:solidFill>
                  <a:srgbClr val="0E5856"/>
                </a:solidFill>
              </a:defRPr>
            </a:lvl4pPr>
            <a:lvl5pPr>
              <a:defRPr>
                <a:solidFill>
                  <a:srgbClr val="0E5856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5F171A1-0139-4B50-8376-E5A5B1DB2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3" y="0"/>
            <a:ext cx="5252357" cy="6858000"/>
          </a:xfrm>
          <a:prstGeom prst="rect">
            <a:avLst/>
          </a:prstGeom>
        </p:spPr>
      </p:pic>
      <p:sp>
        <p:nvSpPr>
          <p:cNvPr id="9" name="Овал 10">
            <a:extLst>
              <a:ext uri="{FF2B5EF4-FFF2-40B4-BE49-F238E27FC236}">
                <a16:creationId xmlns="" xmlns:a16="http://schemas.microsoft.com/office/drawing/2014/main" id="{1AE9FA97-ABBB-452C-B3E1-F5D580D52865}"/>
              </a:ext>
            </a:extLst>
          </p:cNvPr>
          <p:cNvSpPr/>
          <p:nvPr userDrawn="1"/>
        </p:nvSpPr>
        <p:spPr>
          <a:xfrm>
            <a:off x="-1235385" y="509826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0">
            <a:extLst>
              <a:ext uri="{FF2B5EF4-FFF2-40B4-BE49-F238E27FC236}">
                <a16:creationId xmlns="" xmlns:a16="http://schemas.microsoft.com/office/drawing/2014/main" id="{8B183B4C-9457-49D5-9796-2FAA2DEE0652}"/>
              </a:ext>
            </a:extLst>
          </p:cNvPr>
          <p:cNvSpPr/>
          <p:nvPr userDrawn="1"/>
        </p:nvSpPr>
        <p:spPr>
          <a:xfrm rot="10800000">
            <a:off x="-1386870" y="-1583779"/>
            <a:ext cx="4016541" cy="2264816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rgbClr val="0E5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F0F255-DF12-430B-88B2-EB7DC4DD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3B9C72-075F-417D-A0BE-8114AA799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475761-FC2C-4DCF-ADDF-CF377C24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4C84EA-B301-46A7-9DFC-77BFA613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B9E56F-C5FA-4C73-AC68-4DE70DDD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7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F8277F-592B-45E5-90DB-1C68EB6D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295A7BF-E6B9-47C5-A497-55A705511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8BDF78-0842-445A-92C7-B8DFB888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FDE3EA-A18A-4AAA-8475-D315053A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AFE13E-5CA5-4333-9C69-28DB28FE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6B66FE-6DA9-40D1-A0D2-7CF777E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592414-43FC-4EE2-9223-509BB6553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96C575C-A4B6-41BF-89E6-47C3151B9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C9B5737-FD04-4406-95AF-DC74BB5A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A5EBEB8-FAF2-48C1-9C8A-CBCAB7B7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1D083D4-27D8-41F8-B32B-79334B37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7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456930-CD20-4C2F-A84C-5B131D0B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69BC74-A6A9-4F3E-A1C8-8CC29F970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6F0EBE5-F7FB-4DB5-9B21-85CF16CF2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D359F3D-A604-41B2-8391-D069935F1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3AAE855-9896-4189-BAC7-93BA6B77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92B2ED1-5410-4B05-99BD-F444BD42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992F-8A02-4D85-9650-26F6D4676BE5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D7650F7-64BC-4A82-A8E4-7EBEBACE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609C829-B1DD-47A9-B765-DC8C9A06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1E1BF6-D173-479E-AB12-D910C558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50A84FC-8D03-43DB-90F0-5167DE52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A891CB-C8D0-48EC-B811-947D03142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992F-8A02-4D85-9650-26F6D4676BE5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461EDE-97C5-4C83-AB67-6AB970A2F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358892-41DE-43A2-B81B-F5F28EE7D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8757-1F12-4F95-B457-64450A7EF92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="" xmlns:a16="http://schemas.microsoft.com/office/drawing/2014/main" id="{7441A85C-09F1-4129-ACAA-D798CB8E986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5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5401C-12A2-4EEF-9616-F5C8BC94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1580" y="772356"/>
            <a:ext cx="7890934" cy="2091476"/>
          </a:xfrm>
          <a:effectLst>
            <a:outerShdw blurRad="203200" dist="50800" dir="7740000" algn="tr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Организация работы с одарёнными детьми в рамках ВСОКО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6514" y="60188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физики: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Ю.Н.Картамышева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СОШ им. П.В.Кравцова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Старопохвистнево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derzo\OneDrive\Рабочий стол\по всоко одарённые дети\одарённые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8" y="186960"/>
            <a:ext cx="3522131" cy="1969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911" y="674158"/>
            <a:ext cx="10823222" cy="521864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игровые </a:t>
            </a:r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технологии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(Приведу некоторые примеры игр, которые легко и интересно проводятся на уроках физики, но, не смотря на свою игровую форму, имеют педагогические цели и результаты: Эстафета, Что лишнее и почему, Найди физическую ошибку, Логическая цепочка и </a:t>
            </a:r>
            <a:r>
              <a:rPr lang="ru-RU" sz="4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т.д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ru-RU" sz="4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информационно-коммуникативные </a:t>
            </a:r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технологии для удовлетворения познавательной мотивации 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развития 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способностей: </a:t>
            </a:r>
            <a:r>
              <a:rPr lang="ru-RU" sz="4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r>
              <a:rPr lang="ru-RU" sz="4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азноуровневые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тесты, презентации, тренажёры</a:t>
            </a:r>
            <a:r>
              <a:rPr lang="ru-RU" sz="4400" u="sng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В учебниках физики представлены имена около 100 учёных, кратко указаны их заслуги, но по этим данным трудно понять, какую роль сыграл конкретный учёный в развитии науки, каким он был человеком. Учащиеся, обычно, с удовольствием делают презентации, доклады и рефераты о жизни и деятельности учёных, а эта деятельность также содержит элементы научного поиска и творчества, да к тому же даёт немалый воспитательный эффект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30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667" y="519288"/>
            <a:ext cx="10845800" cy="5815719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творческие </a:t>
            </a:r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нестандартные задания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(Развивая творческие способности учащихся с учётом их индивидуальности, воспитывая у них самостоятельность и инициативность,  можно проводить творческие лабораторные работы.</a:t>
            </a:r>
            <a:endParaRPr lang="ru-RU" sz="4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Например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« Определение плотности тела» (7 класс).</a:t>
            </a:r>
            <a:endParaRPr lang="ru-RU" sz="4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400" u="sng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400" u="sng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Приборы </a:t>
            </a:r>
            <a:r>
              <a:rPr lang="ru-RU" sz="4400" u="sng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материалы: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весы, гири, мензурка, линейка, металлическое тело, пластилиновый шар с полостью внутри или с небольшим металлическим телом (стальной шарик, гайка и т.п.), сосуд с насыщенным раствором соли, сосуд с водой,  химический стаканчик.</a:t>
            </a:r>
            <a:endParaRPr lang="ru-RU" sz="4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Задания:</a:t>
            </a:r>
            <a:endParaRPr lang="ru-RU" sz="4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Определите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а) плотность металлического тела, б) плотность раствора соли.</a:t>
            </a:r>
            <a:endParaRPr lang="ru-RU" sz="4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Выясните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не нарушая целостности пластилинового шара, есть ли внутри него полость или какое-либо инородное тело (плотность чистого пластилина сообщается ученикам).</a:t>
            </a:r>
            <a:endParaRPr lang="ru-RU" sz="4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400" u="sng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Методические </a:t>
            </a:r>
            <a:r>
              <a:rPr lang="ru-RU" sz="4400" u="sng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замечания</a:t>
            </a:r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 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Задание 1 можно рассматривать как основное, обязательное для всех. При выполнении задания 1б) вначале определить массу пустого химического стаканчика, после чего - массу того же стакана с раствором соли. Объём раствора соли брать 100 мл (это упростит расчёт).</a:t>
            </a:r>
            <a:endParaRPr lang="ru-RU" sz="4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К 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заданию 2 изготавливают пластилиновые шарики объёмом 50кв. см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В 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некоторых из них делают полости, в другие помещают металлические предметы (стальные шарики, гайки, и т.д.). Полость надо делать с таким расчётом, чтобы шарик при погружении в мензурку с водой, не плавал на поверхности.</a:t>
            </a:r>
            <a:endParaRPr lang="ru-RU" sz="4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3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99378" y="1261180"/>
            <a:ext cx="7097889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u="sng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уроках </a:t>
            </a:r>
            <a:r>
              <a:rPr lang="ru-RU" u="sng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стоит бояться  </a:t>
            </a:r>
            <a:r>
              <a:rPr lang="ru-RU" u="sng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u="sng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нестандартных задач.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Установка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должна быть чёткой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"Не знаем алгоритма - не беда, подумаем". 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Школьников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постоянно просят решить задачу и очень редко - придумать свою задачу. Между тем такие задания полезны и в чисто учебном отношении: они проверяют понимание, тренируют "конструкторские" способности.</a:t>
            </a:r>
            <a:endParaRPr lang="ru-RU" sz="4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C:\Users\derzo\OneDrive\Рабочий стол\по всоко одарённые дети\_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23" y="179564"/>
            <a:ext cx="3031066" cy="21415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rzo\OneDrive\Рабочий стол\по всоко одарённые дети\6092126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94" y="3036359"/>
            <a:ext cx="3586339" cy="35863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CC972D9-6B3F-4910-87DC-4CD29709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24" y="509452"/>
            <a:ext cx="10657114" cy="3972237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3440" y="772473"/>
            <a:ext cx="10698480" cy="5483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Целесообразно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приучать учащихся к активному пользованию физическими приборами и конструированию своих приборов.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spcBef>
                <a:spcPts val="100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Этому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предшествуют два этапа: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spcBef>
                <a:spcPts val="100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выполнение практических заданий без инструкций  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spcBef>
                <a:spcPts val="100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решение аналогичной, но усложнённой проблемы: определите:(следует название конкретной физической величины) иным способом, чем вы это делали раньше, или на иной установке.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spcBef>
                <a:spcPts val="1000"/>
              </a:spcBef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лишь потом следует третий этап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целенаправленное: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конструирование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новых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приборов;</a:t>
            </a:r>
            <a:r>
              <a:rPr lang="ru-RU" sz="2400" dirty="0" smtClean="0">
                <a:solidFill>
                  <a:srgbClr val="0E585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реконструкция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имеющихся либо созданных;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разработка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учениками рационализаторских предложений по усовершенствованию существующих приборов.</a:t>
            </a:r>
            <a:endParaRPr lang="ru-RU" sz="2400" dirty="0">
              <a:solidFill>
                <a:srgbClr val="0E5856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B1D216F9-5F72-47B0-8A58-43ABEC5F8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410" y="640080"/>
            <a:ext cx="9810207" cy="5617029"/>
          </a:xfrm>
        </p:spPr>
        <p:txBody>
          <a:bodyPr>
            <a:noAutofit/>
          </a:bodyPr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169" y="861008"/>
            <a:ext cx="116388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212529"/>
                </a:solidFill>
                <a:latin typeface="Times New Roman"/>
                <a:ea typeface="Times New Roman"/>
              </a:rPr>
              <a:t>    И </a:t>
            </a:r>
            <a:r>
              <a:rPr lang="ru-RU" sz="2400" dirty="0">
                <a:solidFill>
                  <a:srgbClr val="212529"/>
                </a:solidFill>
                <a:latin typeface="Times New Roman"/>
                <a:ea typeface="Times New Roman"/>
              </a:rPr>
              <a:t>в заключении, работа с одаренными детьми на уроках физики требует от педагога особого подхода и методик. Важно создавать условия для развития их познавательной активности, самостоятельности и творческого потенциала. Представленные </a:t>
            </a:r>
            <a:r>
              <a:rPr lang="ru-RU" sz="2400" dirty="0" smtClean="0">
                <a:solidFill>
                  <a:srgbClr val="212529"/>
                </a:solidFill>
                <a:latin typeface="Times New Roman"/>
                <a:ea typeface="Times New Roman"/>
              </a:rPr>
              <a:t>здесь </a:t>
            </a:r>
            <a:r>
              <a:rPr lang="ru-RU" sz="2400" dirty="0">
                <a:solidFill>
                  <a:srgbClr val="212529"/>
                </a:solidFill>
                <a:latin typeface="Times New Roman"/>
                <a:ea typeface="Times New Roman"/>
              </a:rPr>
              <a:t>практические приемы и методы показали свою эффективность в работе с одаренными учащимися. Использование проблемных ситуаций, исследовательских заданий, проектной деятельности позволяет раскрыть их способности, мотивировать к глубокому изучению предмета.</a:t>
            </a:r>
            <a:endParaRPr lang="ru-RU" sz="2400" dirty="0">
              <a:latin typeface="Times New Roman"/>
              <a:ea typeface="Times New Roman"/>
            </a:endParaRPr>
          </a:p>
          <a:p>
            <a:pPr algn="just"/>
            <a:r>
              <a:rPr lang="ru-RU" sz="2400" dirty="0" smtClean="0">
                <a:solidFill>
                  <a:srgbClr val="212529"/>
                </a:solidFill>
                <a:latin typeface="Times New Roman"/>
                <a:ea typeface="Times New Roman"/>
              </a:rPr>
              <a:t>    Систематическое </a:t>
            </a:r>
            <a:r>
              <a:rPr lang="ru-RU" sz="2400" dirty="0">
                <a:solidFill>
                  <a:srgbClr val="212529"/>
                </a:solidFill>
                <a:latin typeface="Times New Roman"/>
                <a:ea typeface="Times New Roman"/>
              </a:rPr>
              <a:t>применение представленных методик на уроках физики способствует формированию у одаренных детей устойчивого интереса к предмету, развитию их творческих и интеллектуальных способностей. Это, в свою очередь, позволяет раскрыть их потенциал и обеспечить успешность в дальнейшем обучении и профессиональном самоопределении.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9" y="0"/>
            <a:ext cx="1545342" cy="770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derzo\OneDrive\Рабочий стол\по всоко одарённые дети\одаренные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90" y="5163150"/>
            <a:ext cx="1962855" cy="13203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9F28181-CAC9-4755-AE9D-08F13E4BB81A}"/>
              </a:ext>
            </a:extLst>
          </p:cNvPr>
          <p:cNvSpPr/>
          <p:nvPr/>
        </p:nvSpPr>
        <p:spPr>
          <a:xfrm>
            <a:off x="2017487" y="1103086"/>
            <a:ext cx="8157028" cy="5007428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9">
            <a:extLst>
              <a:ext uri="{FF2B5EF4-FFF2-40B4-BE49-F238E27FC236}">
                <a16:creationId xmlns="" xmlns:a16="http://schemas.microsoft.com/office/drawing/2014/main" id="{68B983CA-DBC8-4CCA-AEE1-64070325D8A0}"/>
              </a:ext>
            </a:extLst>
          </p:cNvPr>
          <p:cNvSpPr txBox="1">
            <a:spLocks/>
          </p:cNvSpPr>
          <p:nvPr/>
        </p:nvSpPr>
        <p:spPr>
          <a:xfrm>
            <a:off x="3334872" y="1548148"/>
            <a:ext cx="5522258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rgbClr val="0E5856"/>
                </a:solidFill>
              </a:rPr>
              <a:t>СПАСИБО за </a:t>
            </a:r>
            <a:r>
              <a:rPr lang="ru-RU" sz="7200" b="1" dirty="0" smtClean="0">
                <a:solidFill>
                  <a:srgbClr val="0E5856"/>
                </a:solidFill>
              </a:rPr>
              <a:t>внимание !</a:t>
            </a:r>
            <a:endParaRPr lang="ru-RU" sz="7200" b="1" dirty="0">
              <a:solidFill>
                <a:srgbClr val="0E5856"/>
              </a:solidFill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="" xmlns:a16="http://schemas.microsoft.com/office/drawing/2014/main" id="{06D1C50A-7B93-45C8-AF46-F64ABAA4E34E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rgbClr val="0E5856"/>
              </a:solidFill>
            </a:endParaRPr>
          </a:p>
        </p:txBody>
      </p:sp>
      <p:pic>
        <p:nvPicPr>
          <p:cNvPr id="10242" name="Picture 2" descr="C:\Users\derzo\OneDrive\Рабочий стол\по всоко одарённые дети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78" y="3866444"/>
            <a:ext cx="4526844" cy="27161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erzo\OneDrive\Рабочий стол\по всоко одарённые дети\32a39ca3ba3fb089713693c435c73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698415"/>
            <a:ext cx="3971925" cy="3971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20C4189-EA14-4ED4-B344-4376A326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66" y="411481"/>
            <a:ext cx="11808822" cy="853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dirty="0" smtClean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sz="2000" i="1" dirty="0" smtClean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700" i="1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Особенности </a:t>
            </a:r>
            <a:r>
              <a:rPr lang="ru-RU" sz="2700" i="1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работы с одарёнными детьми на уроках </a:t>
            </a:r>
            <a:r>
              <a:rPr lang="ru-RU" sz="2700" i="1" dirty="0" smtClean="0">
                <a:solidFill>
                  <a:schemeClr val="tx1"/>
                </a:solidFill>
                <a:latin typeface="Georgia" pitchFamily="18" charset="0"/>
                <a:ea typeface="Times New Roman"/>
              </a:rPr>
              <a:t>физики</a:t>
            </a:r>
            <a:r>
              <a:rPr lang="ru-RU" sz="2700" i="1" dirty="0">
                <a:solidFill>
                  <a:schemeClr val="tx1"/>
                </a:solidFill>
                <a:latin typeface="Georgia" pitchFamily="18" charset="0"/>
                <a:ea typeface="Times New Roman"/>
              </a:rPr>
              <a:t>.</a:t>
            </a:r>
            <a:r>
              <a:rPr lang="ru-RU" sz="2000" i="1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52CC3EA5-F86C-420D-97A4-5B7447265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2455817"/>
            <a:ext cx="11474510" cy="3721146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dirty="0">
                <a:solidFill>
                  <a:schemeClr val="tx1"/>
                </a:solidFill>
                <a:latin typeface="Times New Roman"/>
                <a:ea typeface="Times New Roman"/>
              </a:rPr>
              <a:t>Одаренные дети – стратегическое будущее России. Поэтому ни  у кого не вызывает сомнения, что самые большие надежды на улучшение условий жизни и будущего всей планеты связаны именно с творчески мыслящими молодыми детьми. </a:t>
            </a:r>
            <a:r>
              <a:rPr lang="ru-RU" sz="8000" dirty="0">
                <a:solidFill>
                  <a:srgbClr val="000000"/>
                </a:solidFill>
                <a:latin typeface="Times New Roman"/>
                <a:ea typeface="Calibri"/>
              </a:rPr>
              <a:t>  Жажда открытия, стремление проникнуть в самые сокровенные тайны бытия рождаются еще на школьной скамье. Поэтому так важно именно в школе выявить всех, кто интересуется различными областями физики, вывести школьников на дорогу поиска в науке, в технике в жизни, помочь полностью раскрыть свои способности. </a:t>
            </a:r>
            <a:endParaRPr lang="ru-RU" sz="80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8000" dirty="0" smtClean="0">
                <a:solidFill>
                  <a:srgbClr val="212529"/>
                </a:solidFill>
                <a:latin typeface="Times New Roman"/>
                <a:ea typeface="Times New Roman"/>
              </a:rPr>
              <a:t>Первый </a:t>
            </a:r>
            <a:r>
              <a:rPr lang="ru-RU" sz="8000" dirty="0">
                <a:solidFill>
                  <a:srgbClr val="212529"/>
                </a:solidFill>
                <a:latin typeface="Times New Roman"/>
                <a:ea typeface="Times New Roman"/>
              </a:rPr>
              <a:t>шаг в работе с одаренными детьми - это выявление таких детей и их поддержка. Чтобы определить потенциальную одаренность учащихся, учитель может использовать различные методы оценок, такие как, например, наблюдения, тестирование и анализ работ учащихся, чтобы определить сильные стороны и индивидуальные стили обучения каждого ученика. После выявления одаренных детей им следует предоставить соответствующие образовательные возможности и поддержку.</a:t>
            </a:r>
            <a:endParaRPr lang="ru-RU" sz="8000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0080" y="1120616"/>
            <a:ext cx="11384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Arial"/>
                <a:ea typeface="Times New Roman"/>
              </a:rPr>
              <a:t>                                            «В </a:t>
            </a:r>
            <a:r>
              <a:rPr lang="ru-RU" sz="2400" i="1" dirty="0">
                <a:solidFill>
                  <a:srgbClr val="000000"/>
                </a:solidFill>
                <a:latin typeface="Arial"/>
                <a:ea typeface="Times New Roman"/>
              </a:rPr>
              <a:t>душе каждого ребенка есть невидимые струны.</a:t>
            </a:r>
            <a:endParaRPr lang="ru-RU" sz="3600" dirty="0">
              <a:latin typeface="Times New Roman"/>
              <a:ea typeface="Times New Roman"/>
            </a:endParaRP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Arial"/>
                <a:ea typeface="Times New Roman"/>
              </a:rPr>
              <a:t>                                     </a:t>
            </a:r>
            <a:r>
              <a:rPr lang="ru-RU" sz="2400" i="1" dirty="0" smtClean="0">
                <a:solidFill>
                  <a:srgbClr val="000000"/>
                </a:solidFill>
                <a:latin typeface="Arial"/>
                <a:ea typeface="Times New Roman"/>
              </a:rPr>
              <a:t>Если </a:t>
            </a:r>
            <a:r>
              <a:rPr lang="ru-RU" sz="2400" i="1" dirty="0">
                <a:solidFill>
                  <a:srgbClr val="000000"/>
                </a:solidFill>
                <a:latin typeface="Arial"/>
                <a:ea typeface="Times New Roman"/>
              </a:rPr>
              <a:t>тронуть их умелой рукой, они красиво зазвучат</a:t>
            </a:r>
            <a:r>
              <a:rPr lang="ru-RU" sz="2400" i="1" dirty="0" smtClean="0">
                <a:solidFill>
                  <a:srgbClr val="000000"/>
                </a:solidFill>
                <a:latin typeface="Arial"/>
                <a:ea typeface="Times New Roman"/>
              </a:rPr>
              <a:t>.»</a:t>
            </a:r>
            <a:endParaRPr lang="ru-RU" sz="3600" dirty="0">
              <a:latin typeface="Times New Roman"/>
              <a:ea typeface="Times New Roman"/>
            </a:endParaRPr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Arial"/>
                <a:ea typeface="Calibri"/>
              </a:rPr>
              <a:t>                                                                                                    </a:t>
            </a:r>
            <a:r>
              <a:rPr lang="ru-RU" sz="2400" i="1" dirty="0" err="1">
                <a:solidFill>
                  <a:srgbClr val="000000"/>
                </a:solidFill>
                <a:latin typeface="Arial"/>
                <a:ea typeface="Calibri"/>
              </a:rPr>
              <a:t>В.А.Сухомлинский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81" y="1120616"/>
            <a:ext cx="1115131" cy="111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7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20C4189-EA14-4ED4-B344-4376A326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6" y="0"/>
            <a:ext cx="11808822" cy="2847703"/>
          </a:xfrm>
        </p:spPr>
        <p:txBody>
          <a:bodyPr>
            <a:normAutofit/>
          </a:bodyPr>
          <a:lstStyle/>
          <a:p>
            <a:pPr lvl="0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52CC3EA5-F86C-420D-97A4-5B7447265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4120444"/>
            <a:ext cx="6265334" cy="2127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В учебной деятельности работа с одарёнными детьми основывается на дифференцированном подходе, что способствует расширению и углублению образовательного пространства предмета. Поэтому работа с одарёнными детьми, должна состоять как из урочной, так и из внеурочной 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деятельности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079" y="838269"/>
            <a:ext cx="117184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ea typeface="Times New Roman"/>
              </a:rPr>
              <a:t>    Перед </a:t>
            </a:r>
            <a:r>
              <a:rPr lang="ru-RU" sz="2000" dirty="0">
                <a:solidFill>
                  <a:srgbClr val="000000"/>
                </a:solidFill>
                <a:latin typeface="Georgia" pitchFamily="18" charset="0"/>
                <a:ea typeface="Times New Roman"/>
              </a:rPr>
              <a:t>учителем стоит основная задача – способствовать развитию личности ребенка. Работа по обучению одарённых детей - задача, требующая совместных действий многих специалистов. Методы и формы работы с одаренными учащимися на уроках, прежде всего, должны органически сочетаться с методами и формами работы со всеми учащимися школы и в то же время отличаться своеобразием.  Следует признать нецелесообразным в условиях школы выделение таких учащихся в особые группы для обучения по всем предметам. Одаренные дети должны обучаться в классах вместе с другими учащимися. Это позволит создать условия для дальнейшей социальной адаптации одаренных детей и одновременно для выявления скрытой до определенного времени одаренности, для максимально возможного развития всех учащихся для выполнения ими различного рода проектной деятельности, творческих заданий.</a:t>
            </a:r>
            <a:endParaRPr lang="ru-RU" sz="3200" dirty="0">
              <a:effectLst/>
              <a:latin typeface="Georgia" pitchFamily="18" charset="0"/>
              <a:ea typeface="Times New Roman"/>
            </a:endParaRPr>
          </a:p>
        </p:txBody>
      </p:sp>
      <p:pic>
        <p:nvPicPr>
          <p:cNvPr id="1026" name="Picture 2" descr="C:\Users\derzo\OneDrive\Рабочий стол\по всоко одарённые дети\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6" y="3897489"/>
            <a:ext cx="2960511" cy="2960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20C4189-EA14-4ED4-B344-4376A326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5" y="587829"/>
            <a:ext cx="10646229" cy="2769325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601623"/>
            <a:ext cx="11628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12529"/>
                </a:solidFill>
                <a:latin typeface="Times New Roman"/>
                <a:ea typeface="Times New Roman"/>
              </a:rPr>
              <a:t>1.Дифференцированное обучение</a:t>
            </a:r>
            <a:r>
              <a:rPr lang="ru-RU" sz="3200" b="1" dirty="0" smtClean="0">
                <a:solidFill>
                  <a:srgbClr val="212529"/>
                </a:solidFill>
                <a:latin typeface="Times New Roman"/>
                <a:ea typeface="Times New Roman"/>
              </a:rPr>
              <a:t>.</a:t>
            </a:r>
            <a:endParaRPr lang="ru-RU" sz="4000" b="1" dirty="0">
              <a:latin typeface="Times New Roman"/>
              <a:ea typeface="Times New Roman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55600" y="1577270"/>
            <a:ext cx="11249378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212529"/>
                </a:solidFill>
                <a:latin typeface="Times New Roman"/>
                <a:ea typeface="Times New Roman"/>
              </a:rPr>
              <a:t>     Дифференцированное </a:t>
            </a:r>
            <a:r>
              <a:rPr lang="ru-RU" sz="2400" dirty="0">
                <a:solidFill>
                  <a:srgbClr val="212529"/>
                </a:solidFill>
                <a:latin typeface="Times New Roman"/>
                <a:ea typeface="Times New Roman"/>
              </a:rPr>
              <a:t>обучение – это ключ к удовлетворению потребностей одаренных детей. Оно включает в себя адаптацию учебного процесса к индивидуальным потребностям и способностям каждого ученика. Это можно сделать при помощи предоставления заданий и проектов различных уровней сложности, чтобы ученики могли работать на уровне, соответствующем их возможностям. Дополнительно можно разработать индивидуальные учебные планы для каждого ученика, учитывающие их уникальные цели, интересы и темп обучения. А также, можно создать специализированные классы или группы для одаренных детей, где им может быть предоставлена возможность проходить более сложный материал в более быстром темпе, чтобы не замедлять их прогресс и, где они могут взаимодействовать с другими подобными себе учениками.</a:t>
            </a:r>
            <a:endParaRPr lang="ru-RU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464"/>
            <a:ext cx="2495652" cy="12440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7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946" y="1521583"/>
            <a:ext cx="1153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212529"/>
                </a:solidFill>
                <a:latin typeface="Times New Roman"/>
                <a:ea typeface="Times New Roman"/>
              </a:rPr>
              <a:t>     Исследовательские </a:t>
            </a:r>
            <a:r>
              <a:rPr lang="ru-RU" sz="2400" dirty="0">
                <a:solidFill>
                  <a:srgbClr val="212529"/>
                </a:solidFill>
                <a:latin typeface="Times New Roman"/>
                <a:ea typeface="Times New Roman"/>
              </a:rPr>
              <a:t>проекты - отличный способ вовлечь одаренных детей в углубленное изучение физики. Они могут исследовать интересующие их темы, разрабатывать собственные гипотезы и проводить эксперименты, которые позволят им углубиться в интересующие их темы. Исследовательские проекты развивают навыки критического мышления, решения проблем и позволяют учащимся применять научный метод в реальных ситуациях.</a:t>
            </a:r>
            <a:endParaRPr lang="ru-RU" sz="3200" dirty="0">
              <a:latin typeface="Times New Roman"/>
              <a:ea typeface="Times New Roman"/>
            </a:endParaRPr>
          </a:p>
          <a:p>
            <a:pPr algn="just"/>
            <a:r>
              <a:rPr lang="ru-RU" sz="2400" dirty="0" smtClean="0">
                <a:solidFill>
                  <a:srgbClr val="212529"/>
                </a:solidFill>
                <a:latin typeface="Times New Roman"/>
                <a:ea typeface="Times New Roman"/>
              </a:rPr>
              <a:t>     Кроме </a:t>
            </a:r>
            <a:r>
              <a:rPr lang="ru-RU" sz="2400" dirty="0">
                <a:solidFill>
                  <a:srgbClr val="212529"/>
                </a:solidFill>
                <a:latin typeface="Times New Roman"/>
                <a:ea typeface="Times New Roman"/>
              </a:rPr>
              <a:t>того, исследовательские проекты часто включают в себя презентацию результатов, что развивает навыки общения учащихся, их способность четко и эффективно передавать свои мысли и идеи другим. Также, проекты предоставляют учащимся возможность работать самостоятельно и брать на себя ответственность за свое обучение. Это, в свою очередь, развивает их самостоятельность и способность управлять своим временем и ресурсами.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4644" y="500592"/>
            <a:ext cx="10657114" cy="842786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rgbClr val="212529"/>
                </a:solidFill>
                <a:latin typeface="Times New Roman"/>
                <a:ea typeface="Times New Roman"/>
                <a:cs typeface="+mn-cs"/>
              </a:rPr>
              <a:t>2. Исследовательские проекты</a:t>
            </a:r>
            <a:r>
              <a:rPr lang="ru-RU" sz="3200" dirty="0" smtClean="0">
                <a:solidFill>
                  <a:srgbClr val="212529"/>
                </a:solidFill>
                <a:latin typeface="Times New Roman"/>
                <a:ea typeface="Times New Roman"/>
                <a:cs typeface="+mn-cs"/>
              </a:rPr>
              <a:t>.</a:t>
            </a:r>
            <a:endParaRPr lang="ru-RU" sz="6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6" y="158398"/>
            <a:ext cx="223678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72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178" y="692503"/>
            <a:ext cx="10657114" cy="71860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212529"/>
                </a:solidFill>
                <a:latin typeface="Times New Roman"/>
                <a:ea typeface="Times New Roman"/>
              </a:rPr>
              <a:t>3. Участие в конкурсах и олимпиадах</a:t>
            </a:r>
            <a:r>
              <a:rPr lang="ru-RU" sz="3200" dirty="0" smtClean="0">
                <a:solidFill>
                  <a:srgbClr val="212529"/>
                </a:solidFill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379" y="1825625"/>
            <a:ext cx="11063110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100" dirty="0" smtClean="0">
                <a:solidFill>
                  <a:srgbClr val="212529"/>
                </a:solidFill>
                <a:latin typeface="Times New Roman"/>
                <a:ea typeface="Times New Roman"/>
              </a:rPr>
              <a:t>       Участие </a:t>
            </a:r>
            <a:r>
              <a:rPr lang="ru-RU" sz="3100" dirty="0">
                <a:solidFill>
                  <a:srgbClr val="212529"/>
                </a:solidFill>
                <a:latin typeface="Times New Roman"/>
                <a:ea typeface="Times New Roman"/>
              </a:rPr>
              <a:t>в конкурсах и олимпиадах по физике, может мотивировать одаренных детей и дать им возможность продемонстрировать свои уникальные способности. Одаренные дети часто стремятся к самовыражению и демонстрации своих способностей. Победа в престижных соревнованиях дает им возможность почувствовать гордость за свои достижения и повышает самооценку. Многие одаренные дети обладают высокой конкурентоспособностью и желанием соревноваться с равными по уровню сверстниками. Олимпиады и конкурсы удовлетворяют эту потребность. Сложные задачи и нестандартные решения, которые используются на олимпиадах, представляют для одаренных детей интеллектуальный интерес и стимулируют их мыслительную активность.</a:t>
            </a:r>
            <a:endParaRPr lang="ru-RU" sz="3100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3100" dirty="0" smtClean="0">
                <a:solidFill>
                  <a:srgbClr val="212529"/>
                </a:solidFill>
                <a:latin typeface="Times New Roman"/>
                <a:ea typeface="Times New Roman"/>
              </a:rPr>
              <a:t>      Сам </a:t>
            </a:r>
            <a:r>
              <a:rPr lang="ru-RU" sz="3100" dirty="0">
                <a:solidFill>
                  <a:srgbClr val="212529"/>
                </a:solidFill>
                <a:latin typeface="Times New Roman"/>
                <a:ea typeface="Times New Roman"/>
              </a:rPr>
              <a:t>процесс подготовки и участия в олимпиадах также может доставлять одаренным детям интеллектуальное удовольствие и радость от решения сложных задач. Кроме того, любой соревновательный процесс также представляет ценный опыт общения с другими одаренными детьми и экспертами в этой области.</a:t>
            </a:r>
            <a:endParaRPr lang="ru-RU" sz="31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0" y="353"/>
            <a:ext cx="223678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4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114" cy="72989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212529"/>
                </a:solidFill>
                <a:latin typeface="Times New Roman"/>
                <a:ea typeface="Times New Roman"/>
              </a:rPr>
              <a:t>4. Сотрудничество с родителями</a:t>
            </a:r>
            <a:r>
              <a:rPr lang="ru-RU" sz="3200" dirty="0" smtClean="0">
                <a:solidFill>
                  <a:srgbClr val="212529"/>
                </a:solidFill>
                <a:latin typeface="Times New Roman"/>
                <a:ea typeface="Times New Roman"/>
              </a:rPr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529711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212529"/>
                </a:solidFill>
                <a:latin typeface="Times New Roman"/>
                <a:ea typeface="Times New Roman"/>
              </a:rPr>
              <a:t>       Сотрудничество </a:t>
            </a:r>
            <a:r>
              <a:rPr lang="ru-RU" dirty="0">
                <a:solidFill>
                  <a:srgbClr val="212529"/>
                </a:solidFill>
                <a:latin typeface="Times New Roman"/>
                <a:ea typeface="Times New Roman"/>
              </a:rPr>
              <a:t>с родителями крайне необходимо для поддержки одаренных детей. Родители лучше всех знают своего ребенка, его сильные стороны, интересы и потребности. Это позволяет им эффективно взаимодействовать с педагогами и специалистами для создания оптимальных условий развития одаренного ребенка.</a:t>
            </a:r>
            <a:endParaRPr lang="ru-RU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212529"/>
                </a:solidFill>
                <a:latin typeface="Times New Roman"/>
                <a:ea typeface="Times New Roman"/>
              </a:rPr>
              <a:t>        Одаренные </a:t>
            </a:r>
            <a:r>
              <a:rPr lang="ru-RU" dirty="0">
                <a:solidFill>
                  <a:srgbClr val="212529"/>
                </a:solidFill>
                <a:latin typeface="Times New Roman"/>
                <a:ea typeface="Times New Roman"/>
              </a:rPr>
              <a:t>дети нередко испытывают повышенные нагрузки и стрессы, и родители могут оказать им важную эмоциональную поддержку, создать комфортную атмосферу в семье. Совместная работа педагогов и родителей позволяет выработать единую стратегию развития одаренного ребенка, согласовать требования и ожидания. Таким образом, сотрудничество родителей и педагогов является ключевым условием для всестороннего развития и поддержки одаренных детей.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4" y="135819"/>
            <a:ext cx="223678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63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79" y="609600"/>
            <a:ext cx="11774310" cy="688622"/>
          </a:xfrm>
        </p:spPr>
        <p:txBody>
          <a:bodyPr>
            <a:normAutofit fontScale="90000"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latin typeface="Georgia" pitchFamily="18" charset="0"/>
              </a:rPr>
              <a:t>На уроках физики я использую следующие виды деятельности:</a:t>
            </a:r>
            <a:endParaRPr lang="ru-RU" sz="3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889" y="1825625"/>
            <a:ext cx="10927644" cy="435133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проблемно-развивающее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обучение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(На каждом уроке создается проблемная ситуация, вопрос или задача)</a:t>
            </a:r>
            <a:endParaRPr lang="ru-RU" sz="4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проектно-исследовательская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деятельность 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(Рефераты, проекты исследовательского характера являются одной из более эффективных форм работы с одарёнными учащимися.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Некоторые темы подобных работ:</a:t>
            </a:r>
            <a:endParaRPr lang="ru-RU" sz="4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u="sng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Измерение высоты здания максимальным количеством способов. </a:t>
            </a:r>
            <a:endParaRPr lang="ru-RU" u="sng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по высоте ступенек лестницы;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с помощью отражения в зеркале при разных углах падения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в) по тени, отбрасываемой зданием в полдень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г) по длине нити с грузом;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по тени отбрасываемой рейкой в свете фонаря на крыше школы.</a:t>
            </a:r>
            <a:endParaRPr lang="ru-RU" sz="4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1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632178"/>
            <a:ext cx="10631311" cy="554478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u="sng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Физика </a:t>
            </a:r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борьбе с вредной привычкой - курением.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"Маму не проведёшь". - К вопросу о диффузии.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Кто портит земную атмосферу и окружающую среду. - К вопросу об атмосфере и решении экологических проблем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в) О зубной боли. - К вопросу о тепловом расширении тел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д) Сигарета и выхлопные газы неисправного авто. - К вопросу о тепловых двигателях.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Прокуренный голос и плохой слух. - К вопросу о звуках.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u="sng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Обогревательная </a:t>
            </a:r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система комнаты.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Рассмотрите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вашу комнату с позиции поступления и "ухода" из неё теплоты.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Какие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виды теплопередачи используются в процессе обогрева комнаты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Какие конструктивные особенности комнаты (стены, двери, окна) обеспечивают сохранность в комнате теплоты. И так далее.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6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917</Words>
  <Application>Microsoft Office PowerPoint</Application>
  <PresentationFormat>Произвольный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Организация работы с одарёнными детьми в рамках ВСОКО</vt:lpstr>
      <vt:lpstr> Особенности работы с одарёнными детьми на уроках физики.  </vt:lpstr>
      <vt:lpstr>  </vt:lpstr>
      <vt:lpstr>  </vt:lpstr>
      <vt:lpstr>2. Исследовательские проекты.</vt:lpstr>
      <vt:lpstr>3. Участие в конкурсах и олимпиадах.</vt:lpstr>
      <vt:lpstr>4. Сотрудничество с родителями.</vt:lpstr>
      <vt:lpstr>На уроках физики я использую следующие виды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Юлия Картамышева</cp:lastModifiedBy>
  <cp:revision>61</cp:revision>
  <dcterms:created xsi:type="dcterms:W3CDTF">2021-05-07T13:17:58Z</dcterms:created>
  <dcterms:modified xsi:type="dcterms:W3CDTF">2025-10-30T09:24:42Z</dcterms:modified>
</cp:coreProperties>
</file>