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AE930-B982-478E-BBE1-94C6B733E102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D6DA-2353-49CE-B13A-81CDDE2C1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9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1D6DA-2353-49CE-B13A-81CDDE2C11E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0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9110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263243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РАБОТА </a:t>
            </a:r>
            <a:r>
              <a:rPr lang="ru-RU" sz="2400" b="1">
                <a:solidFill>
                  <a:srgbClr val="002060"/>
                </a:solidFill>
                <a:latin typeface="+mj-lt"/>
              </a:rPr>
              <a:t>С </a:t>
            </a:r>
            <a:r>
              <a:rPr lang="ru-RU" sz="2400" b="1" smtClean="0">
                <a:solidFill>
                  <a:srgbClr val="002060"/>
                </a:solidFill>
                <a:latin typeface="+mj-lt"/>
              </a:rPr>
              <a:t>МЛАДШИМИ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ШКОЛЬНИКАМИ, 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ИМЕЮЩИМИ 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ПОВЫШЕННУЮ МОТИВАЦИЮ 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  УЧЕБНО-ПОЗНАВАТЕЛЬНОЙ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ДЕЯТЕЛЬНОСТИ ПО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МАТЕМАТИКЕ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6424" y="39330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rgbClr val="002060"/>
                </a:solidFill>
              </a:rPr>
              <a:t>Горбунова Г.И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 учитель </a:t>
            </a:r>
            <a:r>
              <a:rPr lang="ru-RU" b="1" i="1" dirty="0">
                <a:solidFill>
                  <a:srgbClr val="002060"/>
                </a:solidFill>
              </a:rPr>
              <a:t>начальных классов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</a:rPr>
              <a:t>ГБОУ СОШ </a:t>
            </a:r>
            <a:r>
              <a:rPr lang="ru-RU" b="1" i="1" dirty="0" err="1" smtClean="0">
                <a:solidFill>
                  <a:srgbClr val="002060"/>
                </a:solidFill>
              </a:rPr>
              <a:t>им.П.В.Кравцова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Самарская область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0048" y="609329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2025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9110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764704"/>
            <a:ext cx="3479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Задачи-головоломки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700808"/>
            <a:ext cx="26035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5983" y="1549132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Учитель </a:t>
            </a:r>
            <a:r>
              <a:rPr lang="ru-RU" dirty="0">
                <a:solidFill>
                  <a:srgbClr val="002060"/>
                </a:solidFill>
              </a:rPr>
              <a:t>попросил школьников расставить 9 стульев у четырёх стен класса так, чтобы у каждой стояли три стула. Ученики справились с задачей. А вы сможете?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83" y="3645024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8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9110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523853"/>
            <a:ext cx="7280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Проектно</a:t>
            </a:r>
            <a:r>
              <a:rPr lang="ru-RU" sz="2800" b="1" dirty="0" smtClean="0">
                <a:solidFill>
                  <a:srgbClr val="002060"/>
                </a:solidFill>
              </a:rPr>
              <a:t>  - исследовательская деятельность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7198" y="1196752"/>
            <a:ext cx="3596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Окружной  конкурс </a:t>
            </a:r>
            <a:r>
              <a:rPr lang="ru-RU" b="1" dirty="0">
                <a:solidFill>
                  <a:srgbClr val="002060"/>
                </a:solidFill>
              </a:rPr>
              <a:t>«Первоцвет»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10" t="21408" r="50000" b="8153"/>
          <a:stretch/>
        </p:blipFill>
        <p:spPr bwMode="auto">
          <a:xfrm>
            <a:off x="2858837" y="1600186"/>
            <a:ext cx="3816424" cy="49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6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9110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69269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Информационно-коммуникативные технологии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357884"/>
            <a:ext cx="6876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sz="2400" dirty="0" err="1">
                <a:solidFill>
                  <a:srgbClr val="002060"/>
                </a:solidFill>
              </a:rPr>
              <a:t>разноуровневые</a:t>
            </a:r>
            <a:r>
              <a:rPr lang="ru-RU" sz="2400" dirty="0">
                <a:solidFill>
                  <a:srgbClr val="002060"/>
                </a:solidFill>
              </a:rPr>
              <a:t> тесты, презентации, тренажёры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r="13585"/>
          <a:stretch/>
        </p:blipFill>
        <p:spPr bwMode="auto">
          <a:xfrm>
            <a:off x="6578405" y="2047436"/>
            <a:ext cx="199003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r="14537"/>
          <a:stretch/>
        </p:blipFill>
        <p:spPr bwMode="auto">
          <a:xfrm>
            <a:off x="1691680" y="2074260"/>
            <a:ext cx="1938501" cy="270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05" y="3435393"/>
            <a:ext cx="2596488" cy="275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8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44"/>
            <a:ext cx="9144000" cy="68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21401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Одной </a:t>
            </a:r>
            <a:r>
              <a:rPr lang="ru-RU" sz="2400" dirty="0">
                <a:solidFill>
                  <a:srgbClr val="002060"/>
                </a:solidFill>
              </a:rPr>
              <a:t>из приоритетных социальных задач современного общества является создание условий, обеспечивающих выявление и развитие талантливых детей, и реализацию их потенциальных возможностей.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Поэтому </a:t>
            </a:r>
            <a:r>
              <a:rPr lang="ru-RU" sz="2400" dirty="0">
                <a:solidFill>
                  <a:srgbClr val="002060"/>
                </a:solidFill>
              </a:rPr>
              <a:t>неслучайно в Национальной </a:t>
            </a:r>
            <a:r>
              <a:rPr lang="ru-RU" sz="2400" dirty="0" smtClean="0">
                <a:solidFill>
                  <a:srgbClr val="002060"/>
                </a:solidFill>
              </a:rPr>
              <a:t>образовательной  инициативе </a:t>
            </a:r>
            <a:r>
              <a:rPr lang="ru-RU" sz="2400" b="1" dirty="0">
                <a:solidFill>
                  <a:srgbClr val="002060"/>
                </a:solidFill>
              </a:rPr>
              <a:t>«Наша новая школа» </a:t>
            </a:r>
            <a:r>
              <a:rPr lang="ru-RU" sz="2400" dirty="0">
                <a:solidFill>
                  <a:srgbClr val="002060"/>
                </a:solidFill>
              </a:rPr>
              <a:t>отмечена необходимость развития творческой среды для выявления особо одаренных ребят в каждой общеобразовательной школе. </a:t>
            </a:r>
          </a:p>
        </p:txBody>
      </p:sp>
    </p:spTree>
    <p:extLst>
      <p:ext uri="{BB962C8B-B14F-4D97-AF65-F5344CB8AC3E}">
        <p14:creationId xmlns:p14="http://schemas.microsoft.com/office/powerpoint/2010/main" val="20431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9110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rgbClr val="002060"/>
                </a:solidFill>
              </a:rPr>
              <a:t>«…Врожденные дарования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подобны </a:t>
            </a:r>
            <a:r>
              <a:rPr lang="ru-RU" b="1" i="1" dirty="0">
                <a:solidFill>
                  <a:srgbClr val="002060"/>
                </a:solidFill>
              </a:rPr>
              <a:t>диким растениям и 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</a:rPr>
              <a:t>нуждаются в </a:t>
            </a:r>
            <a:r>
              <a:rPr lang="ru-RU" b="1" i="1" dirty="0" smtClean="0">
                <a:solidFill>
                  <a:srgbClr val="002060"/>
                </a:solidFill>
              </a:rPr>
              <a:t>выращивании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с помощью ученых занятий».     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</a:rPr>
              <a:t> Ф. Бэкон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551837"/>
            <a:ext cx="6696744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</a:rPr>
              <a:t>Обучение - это целенаправленный и мотивирующий процесс, поэтому задача учителя - включить каждого ученика в деятельность, обеспечивающую формирование и развитие познавательных потребностей - познавательной мотивации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09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04"/>
            <a:ext cx="9144000" cy="68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88640"/>
            <a:ext cx="72728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Цели: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• Организовать </a:t>
            </a:r>
            <a:r>
              <a:rPr lang="ru-RU" dirty="0">
                <a:solidFill>
                  <a:srgbClr val="002060"/>
                </a:solidFill>
              </a:rPr>
              <a:t>работу с высокомотивированными детьми  и вовлечь их в исследовательскую деятельность.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• Развитие </a:t>
            </a:r>
            <a:r>
              <a:rPr lang="ru-RU" dirty="0">
                <a:solidFill>
                  <a:srgbClr val="002060"/>
                </a:solidFill>
              </a:rPr>
              <a:t>у учащихся интереса к творческой и исследовательской деятельности, выполнение сложных заданий, развитие способности творчески мыслить и укрепление уверенности в собственных силах.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Задачи: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• формирование </a:t>
            </a:r>
            <a:r>
              <a:rPr lang="ru-RU" dirty="0">
                <a:solidFill>
                  <a:srgbClr val="002060"/>
                </a:solidFill>
              </a:rPr>
              <a:t>у учащихся устойчивого интереса к математике;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• выявление </a:t>
            </a:r>
            <a:r>
              <a:rPr lang="ru-RU" dirty="0">
                <a:solidFill>
                  <a:srgbClr val="002060"/>
                </a:solidFill>
              </a:rPr>
              <a:t>и развитие математических способностей;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• овладение </a:t>
            </a:r>
            <a:r>
              <a:rPr lang="ru-RU" dirty="0">
                <a:solidFill>
                  <a:srgbClr val="002060"/>
                </a:solidFill>
              </a:rPr>
              <a:t>конкретными математическими знаниями, необходимыми для применения в практической деятельности;</a:t>
            </a:r>
          </a:p>
          <a:p>
            <a:pPr algn="just"/>
            <a:r>
              <a:rPr lang="ru-RU" smtClean="0">
                <a:solidFill>
                  <a:srgbClr val="002060"/>
                </a:solidFill>
              </a:rPr>
              <a:t>•интеллектуальное </a:t>
            </a:r>
            <a:r>
              <a:rPr lang="ru-RU" dirty="0">
                <a:solidFill>
                  <a:srgbClr val="002060"/>
                </a:solidFill>
              </a:rPr>
              <a:t>развитие учащихся, формирование качеств мышления, характерных для математической деятельности;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•использовать </a:t>
            </a:r>
            <a:r>
              <a:rPr lang="ru-RU" dirty="0">
                <a:solidFill>
                  <a:srgbClr val="002060"/>
                </a:solidFill>
              </a:rPr>
              <a:t>индивидуальный подход в работе с высокомотивированными  учащимися на уроках математики и во внеурочное время с учетом возрастных и индивидуальных особенностей детей;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•вовлекать </a:t>
            </a:r>
            <a:r>
              <a:rPr lang="ru-RU" dirty="0">
                <a:solidFill>
                  <a:srgbClr val="002060"/>
                </a:solidFill>
              </a:rPr>
              <a:t>учащихся в различные внеурочные конкурсы, интеллектуальные игры, олимпиады, позволяющие учащимся проявлять свои возможности.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5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9110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9106" y="476672"/>
            <a:ext cx="68573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Некоторые ученики отличаются от своих сверстников математическими способностями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они </a:t>
            </a:r>
            <a:r>
              <a:rPr lang="ru-RU" sz="2400" dirty="0">
                <a:solidFill>
                  <a:srgbClr val="002060"/>
                </a:solidFill>
              </a:rPr>
              <a:t>обладают хорошей сообразительностью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отличной находчивостью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большой оригинальностью,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быстрее </a:t>
            </a:r>
            <a:r>
              <a:rPr lang="ru-RU" sz="2400" dirty="0">
                <a:solidFill>
                  <a:srgbClr val="002060"/>
                </a:solidFill>
              </a:rPr>
              <a:t>других переходят от конкретного к абстрактному,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точнее </a:t>
            </a:r>
            <a:r>
              <a:rPr lang="ru-RU" sz="2400" dirty="0">
                <a:solidFill>
                  <a:srgbClr val="002060"/>
                </a:solidFill>
              </a:rPr>
              <a:t>других обобщают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их внимание привлекают конкретные и общие свойства чисел и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21552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9110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5159" y="620688"/>
            <a:ext cx="741682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При </a:t>
            </a:r>
            <a:r>
              <a:rPr lang="ru-RU" sz="2400" b="1" dirty="0">
                <a:solidFill>
                  <a:srgbClr val="002060"/>
                </a:solidFill>
              </a:rPr>
              <a:t>работе с учащимися, имеющими повышенную мотивацию к учебно-познавательной деятельности в процессе обучения, можно использовать следующие методы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</a:rPr>
              <a:t>•	переход учителя с позиции носителя знаний (дающего знания) в позицию организатора познавательной деятельности, т.е. учитель, управляет познавательной деятельностью ученика.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</a:rPr>
              <a:t>•	мотивация познавательной деятельности. В результате у ученика формируется либо интерес, либо устойчивое положительное отношение к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40064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9110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836712"/>
            <a:ext cx="6696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Формы  работы  со  способными  детьми,  которые </a:t>
            </a:r>
            <a:r>
              <a:rPr lang="ru-RU" sz="2400" b="1" dirty="0" smtClean="0">
                <a:solidFill>
                  <a:srgbClr val="002060"/>
                </a:solidFill>
              </a:rPr>
              <a:t>использую  </a:t>
            </a:r>
            <a:r>
              <a:rPr lang="ru-RU" sz="2400" b="1" dirty="0">
                <a:solidFill>
                  <a:srgbClr val="002060"/>
                </a:solidFill>
              </a:rPr>
              <a:t>в работе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• групповые </a:t>
            </a:r>
            <a:r>
              <a:rPr lang="ru-RU" sz="2400" dirty="0">
                <a:solidFill>
                  <a:srgbClr val="002060"/>
                </a:solidFill>
              </a:rPr>
              <a:t>занятия с сильными учащимися;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• интеллектуальные </a:t>
            </a:r>
            <a:r>
              <a:rPr lang="ru-RU" sz="2400" dirty="0">
                <a:solidFill>
                  <a:srgbClr val="002060"/>
                </a:solidFill>
              </a:rPr>
              <a:t>конкурсы;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• интеллектуальный </a:t>
            </a:r>
            <a:r>
              <a:rPr lang="ru-RU" sz="2400" dirty="0">
                <a:solidFill>
                  <a:srgbClr val="002060"/>
                </a:solidFill>
              </a:rPr>
              <a:t>марафон;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• участие </a:t>
            </a:r>
            <a:r>
              <a:rPr lang="ru-RU" sz="2400" dirty="0">
                <a:solidFill>
                  <a:srgbClr val="002060"/>
                </a:solidFill>
              </a:rPr>
              <a:t>в олимпиадах различного  уровня;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• научно-исследовательские </a:t>
            </a:r>
            <a:r>
              <a:rPr lang="ru-RU" sz="2400" dirty="0">
                <a:solidFill>
                  <a:srgbClr val="002060"/>
                </a:solidFill>
              </a:rPr>
              <a:t>конференции;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• внеурочная  </a:t>
            </a:r>
            <a:r>
              <a:rPr lang="ru-RU" sz="2400" dirty="0">
                <a:solidFill>
                  <a:srgbClr val="002060"/>
                </a:solidFill>
              </a:rPr>
              <a:t>деятельность  в  условиях  ФГОС.</a:t>
            </a:r>
          </a:p>
        </p:txBody>
      </p:sp>
    </p:spTree>
    <p:extLst>
      <p:ext uri="{BB962C8B-B14F-4D97-AF65-F5344CB8AC3E}">
        <p14:creationId xmlns:p14="http://schemas.microsoft.com/office/powerpoint/2010/main" val="14097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9110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Учитывая  возрастные особенности, используем различные виды деятельности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endParaRPr lang="ru-RU" dirty="0"/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Игровая  образовательная  технология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7" t="12905" r="14193" b="9148"/>
          <a:stretch/>
        </p:blipFill>
        <p:spPr bwMode="auto">
          <a:xfrm>
            <a:off x="1421484" y="2276872"/>
            <a:ext cx="3852429" cy="290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78" y="3610179"/>
            <a:ext cx="3687486" cy="27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1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9110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4153" y="716173"/>
            <a:ext cx="618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Творческие и нестандартные задания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387097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(использование </a:t>
            </a:r>
            <a:r>
              <a:rPr lang="ru-RU" dirty="0">
                <a:solidFill>
                  <a:srgbClr val="002060"/>
                </a:solidFill>
              </a:rPr>
              <a:t>старинных задач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10" y="1790887"/>
            <a:ext cx="3217788" cy="315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03" y="2492896"/>
            <a:ext cx="338963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93" y="4941168"/>
            <a:ext cx="386372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2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Конференция Педагогика одаренности 2022\1613644842_44-p-fon-dlya-prezentatsii-matematika-dlya-det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" y="0"/>
            <a:ext cx="9110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647110"/>
            <a:ext cx="2451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Задачи-шутки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20269" r="4669" b="4801"/>
          <a:stretch/>
        </p:blipFill>
        <p:spPr bwMode="auto">
          <a:xfrm>
            <a:off x="1691680" y="1268760"/>
            <a:ext cx="41756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2"/>
          <a:stretch/>
        </p:blipFill>
        <p:spPr bwMode="auto">
          <a:xfrm>
            <a:off x="4932040" y="4077072"/>
            <a:ext cx="3513432" cy="21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6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336</Words>
  <Application>Microsoft Office PowerPoint</Application>
  <PresentationFormat>Экран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2022-03-30T09:08:09Z</dcterms:created>
  <dcterms:modified xsi:type="dcterms:W3CDTF">2025-10-30T14:33:12Z</dcterms:modified>
</cp:coreProperties>
</file>