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118" r:id="rId1"/>
  </p:sldMasterIdLst>
  <p:notesMasterIdLst>
    <p:notesMasterId r:id="rId13"/>
  </p:notesMasterIdLst>
  <p:sldIdLst>
    <p:sldId id="256" r:id="rId2"/>
    <p:sldId id="265" r:id="rId3"/>
    <p:sldId id="269" r:id="rId4"/>
    <p:sldId id="262" r:id="rId5"/>
    <p:sldId id="266" r:id="rId6"/>
    <p:sldId id="267" r:id="rId7"/>
    <p:sldId id="260" r:id="rId8"/>
    <p:sldId id="257" r:id="rId9"/>
    <p:sldId id="268" r:id="rId10"/>
    <p:sldId id="263" r:id="rId11"/>
    <p:sldId id="264" r:id="rId12"/>
  </p:sldIdLst>
  <p:sldSz cx="14630400" cy="8229600"/>
  <p:notesSz cx="8229600" cy="14630400"/>
  <p:embeddedFontLst>
    <p:embeddedFont>
      <p:font typeface="Fira San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Mono Medium" panose="020B060402020202020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690" y="6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CFCE-EF33-431B-A91B-1A727E4D620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C3C8-F550-4D28-83DC-0833BDC67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406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312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0947" y="396240"/>
            <a:ext cx="15557499" cy="84258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892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632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1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0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0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0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0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906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26246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336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2" indent="0">
              <a:buNone/>
              <a:defRPr sz="2900" b="1"/>
            </a:lvl2pPr>
            <a:lvl3pPr marL="1306025" indent="0">
              <a:buNone/>
              <a:defRPr sz="2600" b="1"/>
            </a:lvl3pPr>
            <a:lvl4pPr marL="1959038" indent="0">
              <a:buNone/>
              <a:defRPr sz="2300" b="1"/>
            </a:lvl4pPr>
            <a:lvl5pPr marL="2612051" indent="0">
              <a:buNone/>
              <a:defRPr sz="2300" b="1"/>
            </a:lvl5pPr>
            <a:lvl6pPr marL="3265062" indent="0">
              <a:buNone/>
              <a:defRPr sz="2300" b="1"/>
            </a:lvl6pPr>
            <a:lvl7pPr marL="3918074" indent="0">
              <a:buNone/>
              <a:defRPr sz="2300" b="1"/>
            </a:lvl7pPr>
            <a:lvl8pPr marL="4571086" indent="0">
              <a:buNone/>
              <a:defRPr sz="2300" b="1"/>
            </a:lvl8pPr>
            <a:lvl9pPr marL="5224097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2" indent="0">
              <a:buNone/>
              <a:defRPr sz="2900" b="1"/>
            </a:lvl2pPr>
            <a:lvl3pPr marL="1306025" indent="0">
              <a:buNone/>
              <a:defRPr sz="2600" b="1"/>
            </a:lvl3pPr>
            <a:lvl4pPr marL="1959038" indent="0">
              <a:buNone/>
              <a:defRPr sz="2300" b="1"/>
            </a:lvl4pPr>
            <a:lvl5pPr marL="2612051" indent="0">
              <a:buNone/>
              <a:defRPr sz="2300" b="1"/>
            </a:lvl5pPr>
            <a:lvl6pPr marL="3265062" indent="0">
              <a:buNone/>
              <a:defRPr sz="2300" b="1"/>
            </a:lvl6pPr>
            <a:lvl7pPr marL="3918074" indent="0">
              <a:buNone/>
              <a:defRPr sz="2300" b="1"/>
            </a:lvl7pPr>
            <a:lvl8pPr marL="4571086" indent="0">
              <a:buNone/>
              <a:defRPr sz="2300" b="1"/>
            </a:lvl8pPr>
            <a:lvl9pPr marL="5224097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451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478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6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26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12" indent="0">
              <a:buNone/>
              <a:defRPr sz="1700"/>
            </a:lvl2pPr>
            <a:lvl3pPr marL="1306025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490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12" indent="0">
              <a:buNone/>
              <a:defRPr sz="4000"/>
            </a:lvl2pPr>
            <a:lvl3pPr marL="1306025" indent="0">
              <a:buNone/>
              <a:defRPr sz="3400"/>
            </a:lvl3pPr>
            <a:lvl4pPr marL="1959038" indent="0">
              <a:buNone/>
              <a:defRPr sz="2900"/>
            </a:lvl4pPr>
            <a:lvl5pPr marL="2612051" indent="0">
              <a:buNone/>
              <a:defRPr sz="2900"/>
            </a:lvl5pPr>
            <a:lvl6pPr marL="3265062" indent="0">
              <a:buNone/>
              <a:defRPr sz="2900"/>
            </a:lvl6pPr>
            <a:lvl7pPr marL="3918074" indent="0">
              <a:buNone/>
              <a:defRPr sz="2900"/>
            </a:lvl7pPr>
            <a:lvl8pPr marL="4571086" indent="0">
              <a:buNone/>
              <a:defRPr sz="2900"/>
            </a:lvl8pPr>
            <a:lvl9pPr marL="5224097" indent="0">
              <a:buNone/>
              <a:defRPr sz="2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12" indent="0">
              <a:buNone/>
              <a:defRPr sz="1700"/>
            </a:lvl2pPr>
            <a:lvl3pPr marL="1306025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03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02" tIns="65302" rIns="130602" bIns="65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02" tIns="65302" rIns="130602" bIns="65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F28D-F4AE-4BD6-8F2C-E4C6E0D5EFDA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6C05-C94A-417D-9CD1-72177A2A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4" r:id="rId14"/>
    <p:sldLayoutId id="2147484136" r:id="rId15"/>
    <p:sldLayoutId id="2147484137" r:id="rId16"/>
  </p:sldLayoutIdLst>
  <p:hf sldNum="0" hdr="0" ftr="0" dt="0"/>
  <p:txStyles>
    <p:titleStyle>
      <a:lvl1pPr algn="ctr" defTabSz="13060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60" indent="-489760" algn="l" defTabSz="130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46" indent="-408134" algn="l" defTabSz="130602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31" indent="-326505" algn="l" defTabSz="130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543" indent="-326505" algn="l" defTabSz="13060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554" indent="-326505" algn="l" defTabSz="130602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566" indent="-326505" algn="l" defTabSz="130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579" indent="-326505" algn="l" defTabSz="130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592" indent="-326505" algn="l" defTabSz="130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604" indent="-326505" algn="l" defTabSz="130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12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25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038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051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062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074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097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100" y="868680"/>
            <a:ext cx="7919799" cy="2732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Работа с детьми младшего школьного возраста, имеющими особые образовательные потребности: фактор повышения качества образования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273203" y="5704982"/>
            <a:ext cx="3298795" cy="1076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endParaRPr lang="en-US" sz="17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1086" y="5914740"/>
            <a:ext cx="365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700" b="1" dirty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Горбунова </a:t>
            </a:r>
            <a:r>
              <a:rPr lang="ru-RU" sz="1700" b="1" dirty="0" smtClean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Галина Ивановна,</a:t>
            </a:r>
            <a:endParaRPr lang="ru-RU" sz="1700" b="1" dirty="0">
              <a:solidFill>
                <a:srgbClr val="002060"/>
              </a:solidFill>
              <a:latin typeface="Fira Sans Bold" pitchFamily="34" charset="0"/>
              <a:ea typeface="Fira Sans Bold" pitchFamily="34" charset="-122"/>
              <a:cs typeface="Fira Sans Bold" pitchFamily="34" charset="-120"/>
            </a:endParaRPr>
          </a:p>
          <a:p>
            <a:pPr algn="ctr">
              <a:lnSpc>
                <a:spcPts val="2400"/>
              </a:lnSpc>
            </a:pPr>
            <a:r>
              <a:rPr lang="ru-RU" sz="1700" b="1" dirty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учитель </a:t>
            </a:r>
            <a:r>
              <a:rPr lang="ru-RU" sz="1700" b="1" dirty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начальных классов</a:t>
            </a:r>
          </a:p>
          <a:p>
            <a:pPr lvl="0" algn="ctr">
              <a:lnSpc>
                <a:spcPts val="2400"/>
              </a:lnSpc>
            </a:pPr>
            <a:r>
              <a:rPr lang="ru-RU" sz="1700" b="1" dirty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 ГБОУ СОШ </a:t>
            </a:r>
            <a:r>
              <a:rPr lang="ru-RU" sz="1700" b="1" dirty="0" err="1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им.П.В.Кравцова</a:t>
            </a:r>
            <a:r>
              <a:rPr lang="ru-RU" sz="1700" b="1" dirty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 </a:t>
            </a:r>
          </a:p>
          <a:p>
            <a:pPr lvl="0" algn="ctr">
              <a:lnSpc>
                <a:spcPts val="2400"/>
              </a:lnSpc>
            </a:pPr>
            <a:r>
              <a:rPr lang="ru-RU" sz="1700" b="1" dirty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Самарская </a:t>
            </a:r>
            <a:r>
              <a:rPr lang="ru-RU" sz="1700" b="1" dirty="0" smtClean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область</a:t>
            </a:r>
          </a:p>
          <a:p>
            <a:pPr lvl="0" algn="ctr">
              <a:lnSpc>
                <a:spcPts val="2400"/>
              </a:lnSpc>
            </a:pPr>
            <a:r>
              <a:rPr lang="ru-RU" sz="1700" b="1" smtClean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12.03.2025 </a:t>
            </a:r>
            <a:r>
              <a:rPr lang="ru-RU" sz="1700" b="1" dirty="0" smtClean="0">
                <a:solidFill>
                  <a:srgbClr val="002060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г.</a:t>
            </a:r>
            <a:endParaRPr lang="ru-RU" sz="1700" b="1" dirty="0">
              <a:solidFill>
                <a:srgbClr val="002060"/>
              </a:solidFill>
              <a:latin typeface="Fira Sans Bold" pitchFamily="34" charset="0"/>
              <a:ea typeface="Fira Sans Bold" pitchFamily="34" charset="-122"/>
              <a:cs typeface="Fira Sans Bold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43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49213" y="3259830"/>
            <a:ext cx="10805993" cy="703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dirty="0" err="1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В</a:t>
            </a:r>
            <a:r>
              <a:rPr lang="en-US" sz="4400" dirty="0" err="1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ыводы</a:t>
            </a:r>
            <a:r>
              <a:rPr lang="en-US" sz="4400" dirty="0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и следующие шаги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87956" y="4355578"/>
            <a:ext cx="13054489" cy="1440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ru-RU" sz="1750" dirty="0" smtClean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	</a:t>
            </a:r>
            <a:r>
              <a:rPr lang="en-US" sz="175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Работа</a:t>
            </a:r>
            <a:r>
              <a:rPr lang="en-US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 детьми младшего школьного возраста, имеющими особые образовательные потребности, требует комплексного подхода, основанного на понимании, адаптации и сотрудничестве. </a:t>
            </a:r>
            <a:endParaRPr lang="ru-RU" sz="1750" dirty="0" smtClean="0">
              <a:solidFill>
                <a:srgbClr val="002060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0" indent="0" algn="just">
              <a:lnSpc>
                <a:spcPts val="2800"/>
              </a:lnSpc>
              <a:buNone/>
            </a:pPr>
            <a:r>
              <a:rPr lang="ru-RU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	</a:t>
            </a:r>
            <a:r>
              <a:rPr lang="en-US" sz="175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Ключевые</a:t>
            </a:r>
            <a:r>
              <a:rPr lang="en-US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факторы успеха – это индивидуализация обучения, развитие социальных навыков, тесное взаимодействие с родителями и создание поддерживающей образовательной среды.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87956" y="6038594"/>
            <a:ext cx="13054489" cy="1440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ru-RU" sz="1750" dirty="0" smtClean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	</a:t>
            </a:r>
            <a:r>
              <a:rPr lang="en-US" sz="175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Следующие</a:t>
            </a:r>
            <a:r>
              <a:rPr lang="en-US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шаги для </a:t>
            </a:r>
            <a:r>
              <a:rPr lang="en-US" sz="1750" dirty="0" err="1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педагогов</a:t>
            </a: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включают</a:t>
            </a:r>
            <a:r>
              <a:rPr lang="ru-RU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: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повышение квалификации, </a:t>
            </a:r>
            <a:endParaRPr lang="ru-RU" sz="1750" dirty="0" smtClean="0">
              <a:solidFill>
                <a:srgbClr val="002060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175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изучение</a:t>
            </a:r>
            <a:r>
              <a:rPr lang="en-US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современных методов и технологий, </a:t>
            </a:r>
            <a:endParaRPr lang="ru-RU" sz="1750" dirty="0" smtClean="0">
              <a:solidFill>
                <a:srgbClr val="002060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активное участие в разработке и реализации индивидуальных образовательных </a:t>
            </a:r>
            <a:r>
              <a:rPr lang="en-US" sz="1750" dirty="0" err="1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планов</a:t>
            </a:r>
            <a:r>
              <a:rPr lang="en-US" sz="175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ru-RU" sz="1750" dirty="0" smtClean="0">
              <a:solidFill>
                <a:srgbClr val="002060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0" indent="0" algn="just">
              <a:lnSpc>
                <a:spcPts val="2800"/>
              </a:lnSpc>
              <a:buNone/>
            </a:pPr>
            <a:r>
              <a:rPr lang="ru-RU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	</a:t>
            </a:r>
            <a:endParaRPr lang="en-US" sz="17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343" y="1116764"/>
            <a:ext cx="12736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	Каждый </a:t>
            </a:r>
            <a:r>
              <a:rPr lang="ru-RU" sz="3600" dirty="0">
                <a:solidFill>
                  <a:srgbClr val="002060"/>
                </a:solidFill>
              </a:rPr>
              <a:t>ребенок уникален и заслуживает возможности полностью раскрыть свой потенциал. Инвестиции в образование детей с ООП – это вклад в будущее нашего общества.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7"/>
          <a:stretch/>
        </p:blipFill>
        <p:spPr bwMode="auto">
          <a:xfrm>
            <a:off x="2643476" y="3732941"/>
            <a:ext cx="9670020" cy="374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99" y="837923"/>
            <a:ext cx="119851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Ключевыми индикаторами, на которые следует обращать внимание при выявлении ООП, являются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dirty="0"/>
              <a:t>•	Задержка в развитии речи и коммуникативных навыков.</a:t>
            </a:r>
          </a:p>
          <a:p>
            <a:r>
              <a:rPr lang="ru-RU" sz="3600" dirty="0"/>
              <a:t>•	Трудности в освоении навыков чтения, письма и счета.</a:t>
            </a:r>
          </a:p>
          <a:p>
            <a:r>
              <a:rPr lang="ru-RU" sz="3600" dirty="0"/>
              <a:t>•	Проблемы с концентрацией внимания и усидчивостью.</a:t>
            </a:r>
          </a:p>
          <a:p>
            <a:r>
              <a:rPr lang="ru-RU" sz="3600" dirty="0"/>
              <a:t>•	Социальные и эмоциональные трудности, такие как тревожность, агрессивность или замкнутость.</a:t>
            </a:r>
          </a:p>
          <a:p>
            <a:r>
              <a:rPr lang="ru-RU" sz="3600" dirty="0"/>
              <a:t>•	Сенсорные нарушения или двигательные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42453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714" y="1187325"/>
            <a:ext cx="11568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Индивидуальный образовательный план (ИОП</a:t>
            </a:r>
            <a:r>
              <a:rPr lang="ru-RU" sz="3600" b="1" dirty="0" smtClean="0">
                <a:solidFill>
                  <a:srgbClr val="002060"/>
                </a:solidFill>
              </a:rPr>
              <a:t>) требует: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914" y="2511308"/>
            <a:ext cx="125947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тесного </a:t>
            </a:r>
            <a:r>
              <a:rPr lang="ru-RU" sz="3200" dirty="0"/>
              <a:t>сотрудничества между всеми участниками образовательного </a:t>
            </a:r>
            <a:r>
              <a:rPr lang="ru-RU" sz="3200" dirty="0" smtClean="0"/>
              <a:t>процесса,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педагоги </a:t>
            </a:r>
            <a:r>
              <a:rPr lang="ru-RU" sz="3200" dirty="0"/>
              <a:t>должны быть обучены эффективным стратегиям работы с детьми с ООП, </a:t>
            </a:r>
            <a:r>
              <a:rPr lang="ru-RU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родители </a:t>
            </a:r>
            <a:r>
              <a:rPr lang="ru-RU" sz="3200" dirty="0"/>
              <a:t>должны быть вовлечены в процесс обучения и оказывать поддержку ребенку </a:t>
            </a:r>
            <a:r>
              <a:rPr lang="ru-RU" sz="3200" dirty="0" smtClean="0"/>
              <a:t>дома,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регулярные </a:t>
            </a:r>
            <a:r>
              <a:rPr lang="ru-RU" sz="3200" dirty="0"/>
              <a:t>встречи и обсуждения между педагогами, родителями и специалистами позволяют отслеживать прогресс ребенка и вносить необходимые корректировки в ИОП.</a:t>
            </a:r>
          </a:p>
        </p:txBody>
      </p:sp>
    </p:spTree>
    <p:extLst>
      <p:ext uri="{BB962C8B-B14F-4D97-AF65-F5344CB8AC3E}">
        <p14:creationId xmlns:p14="http://schemas.microsoft.com/office/powerpoint/2010/main" val="5412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54341" y="854035"/>
            <a:ext cx="8116830" cy="1193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50"/>
              </a:lnSpc>
            </a:pPr>
            <a:r>
              <a:rPr lang="ru-RU" sz="3750" dirty="0">
                <a:solidFill>
                  <a:srgbClr val="002060"/>
                </a:solidFill>
              </a:rPr>
              <a:t>Оценка эффективности образовательных программ</a:t>
            </a:r>
            <a:endParaRPr lang="en-US" sz="3750" dirty="0">
              <a:solidFill>
                <a:srgbClr val="00206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41" y="2333268"/>
            <a:ext cx="477083" cy="4770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54341" y="3001208"/>
            <a:ext cx="2411849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 err="1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Регулярный</a:t>
            </a:r>
            <a:r>
              <a:rPr lang="en-US" sz="1850" dirty="0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1850" dirty="0" err="1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мониторинг</a:t>
            </a:r>
            <a:endParaRPr lang="en-US" sz="1850" dirty="0">
              <a:solidFill>
                <a:srgbClr val="00206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6154341" y="3712131"/>
            <a:ext cx="2411849" cy="3663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Необходимо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регулярно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отслеживать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прогресс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каждого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ребенка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с ООП,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используя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различные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методы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оценки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такие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как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наблюдение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тестирование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анализ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работ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Это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позволяет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выявлять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области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требующие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дополнительной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поддержки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1500" dirty="0">
              <a:solidFill>
                <a:srgbClr val="002060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416" y="2333268"/>
            <a:ext cx="477083" cy="4770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52416" y="3001208"/>
            <a:ext cx="238577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 err="1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Обратная</a:t>
            </a:r>
            <a:r>
              <a:rPr lang="en-US" sz="1850" dirty="0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1850" dirty="0" err="1" smtClean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связь</a:t>
            </a:r>
            <a:endParaRPr lang="en-US" sz="1850" dirty="0">
              <a:solidFill>
                <a:srgbClr val="00206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8852416" y="3413879"/>
            <a:ext cx="2411849" cy="3358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Предоставление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своевременной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конструктивной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обратной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связи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как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детям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так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родителям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помогает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им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понимать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как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улучшить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результаты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двигаться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вперед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Важно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отмечать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успехи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предлагать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конкретные</a:t>
            </a:r>
            <a:r>
              <a:rPr lang="en-US" sz="1500" dirty="0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рекомендации</a:t>
            </a:r>
            <a:r>
              <a:rPr lang="en-US" sz="1500" dirty="0" smtClean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0491" y="2333268"/>
            <a:ext cx="477083" cy="4770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50491" y="3001208"/>
            <a:ext cx="2411968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Корректировка ИОП</a:t>
            </a:r>
            <a:endParaRPr lang="en-US" sz="1850" dirty="0">
              <a:solidFill>
                <a:srgbClr val="00206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1550491" y="3712131"/>
            <a:ext cx="2411968" cy="3663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150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Индивидуальные образовательные планы должны регулярно пересматриваться и корректироваться в зависимости от прогресса ребенка и изменяющихся потребностей. Это обеспечивает гибкость и адаптивность образовательного процесса.</a:t>
            </a:r>
            <a:endParaRPr lang="en-US" sz="1500" dirty="0">
              <a:solidFill>
                <a:srgbClr val="002060"/>
              </a:solidFill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1813" y="450893"/>
            <a:ext cx="8089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Адаптация образовательной среды и учебных 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489" y="2193965"/>
            <a:ext cx="77025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Примеры адаптации образовательной среды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/>
              <a:t>•	Обеспечение доступности физического пространства (например, пандусы).</a:t>
            </a:r>
          </a:p>
          <a:p>
            <a:r>
              <a:rPr lang="ru-RU" sz="2000" dirty="0"/>
              <a:t>•	Организация учебного места с учетом потребностей ребенка (например, обеспечение хорошего освещения).</a:t>
            </a:r>
          </a:p>
          <a:p>
            <a:r>
              <a:rPr lang="ru-RU" sz="2000" dirty="0"/>
              <a:t>•	Использование визуальных опор и наглядных материалов.</a:t>
            </a:r>
          </a:p>
          <a:p>
            <a:r>
              <a:rPr lang="ru-RU" sz="2000" dirty="0"/>
              <a:t>•	Предоставление дополнительного времени для выполнения заданий.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Примеры </a:t>
            </a:r>
            <a:r>
              <a:rPr lang="ru-RU" sz="2000" dirty="0">
                <a:solidFill>
                  <a:srgbClr val="002060"/>
                </a:solidFill>
              </a:rPr>
              <a:t>адаптации учебных материалов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/>
              <a:t>•	Упрощение текста и заданий.</a:t>
            </a:r>
          </a:p>
          <a:p>
            <a:r>
              <a:rPr lang="ru-RU" sz="2000" dirty="0"/>
              <a:t>•	Использование альтернативных форматов представления информации (например, аудио, видео).</a:t>
            </a:r>
          </a:p>
          <a:p>
            <a:r>
              <a:rPr lang="ru-RU" sz="2000" dirty="0"/>
              <a:t>•	Предоставление инструкций в письменной и устной форме.</a:t>
            </a:r>
          </a:p>
          <a:p>
            <a:r>
              <a:rPr lang="ru-RU" sz="2000" dirty="0"/>
              <a:t>•	Разбиение сложных заданий на более мелкие этапы.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490" y="1168569"/>
            <a:ext cx="789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Целью адаптации является создание условий, в которых ребенок сможет успешно учиться и развиваться, несмотря на свои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25176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057" y="1385300"/>
            <a:ext cx="126274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Э</a:t>
            </a:r>
            <a:r>
              <a:rPr lang="ru-RU" sz="4400" b="1" dirty="0" smtClean="0"/>
              <a:t>ффективные педагогические стратегии:</a:t>
            </a:r>
          </a:p>
          <a:p>
            <a:pPr algn="ctr"/>
            <a:endParaRPr lang="ru-RU" sz="4400" b="1" dirty="0" smtClean="0"/>
          </a:p>
          <a:p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400" b="1" dirty="0">
                <a:solidFill>
                  <a:srgbClr val="002060"/>
                </a:solidFill>
              </a:rPr>
              <a:t>Дифференцированное </a:t>
            </a:r>
            <a:r>
              <a:rPr lang="ru-RU" sz="2400" b="1" dirty="0" smtClean="0">
                <a:solidFill>
                  <a:srgbClr val="002060"/>
                </a:solidFill>
              </a:rPr>
              <a:t>обучение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002060"/>
                </a:solidFill>
              </a:rPr>
              <a:t>Активное </a:t>
            </a:r>
            <a:r>
              <a:rPr lang="ru-RU" sz="2400" b="1" dirty="0" smtClean="0">
                <a:solidFill>
                  <a:srgbClr val="002060"/>
                </a:solidFill>
              </a:rPr>
              <a:t>обучение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002060"/>
                </a:solidFill>
              </a:rPr>
              <a:t>Визуальная </a:t>
            </a:r>
            <a:r>
              <a:rPr lang="ru-RU" sz="2400" b="1" dirty="0" smtClean="0">
                <a:solidFill>
                  <a:srgbClr val="002060"/>
                </a:solidFill>
              </a:rPr>
              <a:t>поддержка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002060"/>
                </a:solidFill>
              </a:rPr>
              <a:t>Позитивное </a:t>
            </a:r>
            <a:r>
              <a:rPr lang="ru-RU" sz="2400" b="1" dirty="0" smtClean="0">
                <a:solidFill>
                  <a:srgbClr val="002060"/>
                </a:solidFill>
              </a:rPr>
              <a:t>подкрепление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002060"/>
                </a:solidFill>
              </a:rPr>
              <a:t>Обучение социальным </a:t>
            </a:r>
            <a:r>
              <a:rPr lang="ru-RU" sz="2400" b="1" dirty="0" smtClean="0">
                <a:solidFill>
                  <a:srgbClr val="002060"/>
                </a:solidFill>
              </a:rPr>
              <a:t>навыкам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563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685" y="3438882"/>
            <a:ext cx="13187363" cy="639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Сотрудничество с родителями и специалистами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715685" y="4614624"/>
            <a:ext cx="460058" cy="460057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853678" y="4691182"/>
            <a:ext cx="18407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80173" y="4614624"/>
            <a:ext cx="3526036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Регулярная коммуникация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380173" y="5056703"/>
            <a:ext cx="3598902" cy="2290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160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Поддержание регулярной коммуникации с родителями – залог успешного обучения ребенка с ООП. Важно обсуждать прогресс, проблемы и совместно разрабатывать стратегии поддержки.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5183505" y="4614624"/>
            <a:ext cx="460058" cy="460057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sp>
        <p:nvSpPr>
          <p:cNvPr id="9" name="Text 6"/>
          <p:cNvSpPr/>
          <p:nvPr/>
        </p:nvSpPr>
        <p:spPr>
          <a:xfrm>
            <a:off x="5321498" y="4691182"/>
            <a:ext cx="18407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847993" y="4614624"/>
            <a:ext cx="2556391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Совместные ИОП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5847993" y="5056703"/>
            <a:ext cx="3598902" cy="2290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160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Разработка индивидуальных образовательных планов должна происходить в сотрудничестве с родителями, специалистами (психологами, дефектологами, логопедами) и другими заинтересованными сторонами</a:t>
            </a: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9651325" y="4614624"/>
            <a:ext cx="460058" cy="460057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sp>
        <p:nvSpPr>
          <p:cNvPr id="13" name="Text 10"/>
          <p:cNvSpPr/>
          <p:nvPr/>
        </p:nvSpPr>
        <p:spPr>
          <a:xfrm>
            <a:off x="9789319" y="4691182"/>
            <a:ext cx="18407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0315813" y="4614624"/>
            <a:ext cx="275951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Обучение родителей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15813" y="5056703"/>
            <a:ext cx="3598902" cy="2290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160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Предоставление родителям информации и обучения о том, как поддерживать ребенка дома, может значительно улучшить его успехи в школе. Это может включать семинары, тренинги и индивидуальные консультации.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818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Понимание особых образовательных потребностей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22721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Разнообразие потребностей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58195"/>
            <a:ext cx="3978116" cy="3629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Особые образовательные потребности могут включать различные аспекты, такие как трудности в обучении, проблемы с поведением, сенсорные нарушения или другие физические ограничения. Важно понимать, что каждый ребенок уникален, и его потребности требуют индивидуального подхода.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2722721"/>
            <a:ext cx="34005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Диагностика и оценка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303865"/>
            <a:ext cx="3978116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Точная диагностика и оценка играют ключевую роль в определении особых образовательных потребностей. Это позволяет разработать индивидуальные образовательные планы (ИОП), которые учитывают сильные стороны и области, требующие поддержки, у каждого ребенка.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2722721"/>
            <a:ext cx="39106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Инклюзивное образование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303865"/>
            <a:ext cx="3978116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Инклюзивное образование предполагает создание образовательной среды, где каждый ребенок, независимо от своих особенностей, может учиться вместе со сверстниками. Это способствует развитию социальных навыков, толерантности и взаимопонимания в классе.</a:t>
            </a:r>
            <a:endParaRPr lang="en-US" sz="17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343" y="537741"/>
            <a:ext cx="11665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Инклюзивное образование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создание равных возможностей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286" y="2296608"/>
            <a:ext cx="10744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Ключевые принципы инклюзивного образования включают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•	Признание и уважение разнообразия.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	Обеспечение равного доступа к образованию.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	Адаптация образовательного процесса к потребностям каждого ребенка.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	Вовлечение всех участников образовательного процесса (педагогов, родителей, специалистов, детей).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	Создание поддерживающей и принимающей атмосферы.</a:t>
            </a:r>
          </a:p>
        </p:txBody>
      </p:sp>
    </p:spTree>
    <p:extLst>
      <p:ext uri="{BB962C8B-B14F-4D97-AF65-F5344CB8AC3E}">
        <p14:creationId xmlns:p14="http://schemas.microsoft.com/office/powerpoint/2010/main" val="17224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484</Words>
  <Application>Microsoft Office PowerPoint</Application>
  <PresentationFormat>Произвольный</PresentationFormat>
  <Paragraphs>91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Fira Sans</vt:lpstr>
      <vt:lpstr>Fira Sans Bold</vt:lpstr>
      <vt:lpstr>Calibri</vt:lpstr>
      <vt:lpstr>Fira Mono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14</cp:revision>
  <dcterms:created xsi:type="dcterms:W3CDTF">2025-02-19T17:23:37Z</dcterms:created>
  <dcterms:modified xsi:type="dcterms:W3CDTF">2025-03-13T10:37:55Z</dcterms:modified>
</cp:coreProperties>
</file>