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64" d="100"/>
          <a:sy n="64" d="100"/>
        </p:scale>
        <p:origin x="-156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B6098-0AAF-4970-8B96-03CE501D5333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09321-9851-4639-85D6-268B1993B0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7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9321-9851-4639-85D6-268B1993B0E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62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424936" cy="208823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Специфика работы по формированию учебных навыков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 </a:t>
            </a:r>
            <a:r>
              <a:rPr lang="ru-RU" b="1" dirty="0"/>
              <a:t>слабоуспевающих обучающихся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 </a:t>
            </a:r>
            <a:r>
              <a:rPr lang="ru-RU" b="1" dirty="0"/>
              <a:t>уроках в начальной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365104"/>
            <a:ext cx="6944816" cy="141500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Артемьева Н.И., Сафиуллина М.М. –</a:t>
            </a:r>
          </a:p>
          <a:p>
            <a:pPr algn="l"/>
            <a:r>
              <a:rPr lang="ru-RU" sz="2400" dirty="0" smtClean="0"/>
              <a:t>учителя начальной школы</a:t>
            </a:r>
          </a:p>
          <a:p>
            <a:pPr algn="l"/>
            <a:r>
              <a:rPr lang="ru-RU" sz="2400" dirty="0" smtClean="0"/>
              <a:t>ГБОУ СОШ </a:t>
            </a:r>
            <a:r>
              <a:rPr lang="ru-RU" sz="2400" dirty="0" err="1" smtClean="0"/>
              <a:t>им.П.В.Кравцова</a:t>
            </a:r>
            <a:r>
              <a:rPr lang="ru-RU" sz="2400" dirty="0" smtClean="0"/>
              <a:t> с. </a:t>
            </a:r>
            <a:r>
              <a:rPr lang="ru-RU" sz="2400" dirty="0" err="1" smtClean="0"/>
              <a:t>Старопохвистнево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137619"/>
              </p:ext>
            </p:extLst>
          </p:nvPr>
        </p:nvGraphicFramePr>
        <p:xfrm>
          <a:off x="432582" y="404664"/>
          <a:ext cx="8387889" cy="1174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7889"/>
              </a:tblGrid>
              <a:tr h="864096">
                <a:tc>
                  <a:txBody>
                    <a:bodyPr/>
                    <a:lstStyle/>
                    <a:p>
                      <a:pPr marR="3587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окружной  практико-ориентированный семинар </a:t>
                      </a:r>
                      <a:endParaRPr lang="ru-RU" sz="1100" dirty="0">
                        <a:effectLst/>
                      </a:endParaRPr>
                    </a:p>
                    <a:p>
                      <a:pPr marR="3587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рамках деятельности региональной </a:t>
                      </a:r>
                      <a:r>
                        <a:rPr lang="ru-RU" sz="1400" dirty="0" err="1">
                          <a:effectLst/>
                        </a:rPr>
                        <a:t>стажировочной</a:t>
                      </a:r>
                      <a:r>
                        <a:rPr lang="ru-RU" sz="1400" dirty="0">
                          <a:effectLst/>
                        </a:rPr>
                        <a:t> площадки 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0" marR="358775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«Построение и обеспечение функционирования внутренней системы оценки качества образования в образовательной организации»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R="3587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72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362872" cy="297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20"/>
            <a:ext cx="4966023" cy="352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24" y="3295057"/>
            <a:ext cx="5669707" cy="330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159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/>
              <a:t>Источник активности человека – его </a:t>
            </a:r>
            <a:r>
              <a:rPr lang="ru-RU" sz="3600" i="1" dirty="0" smtClean="0"/>
              <a:t>потребности</a:t>
            </a:r>
          </a:p>
          <a:p>
            <a:r>
              <a:rPr lang="ru-RU" sz="3600" i="1" dirty="0" smtClean="0"/>
              <a:t>Мотив </a:t>
            </a:r>
            <a:r>
              <a:rPr lang="ru-RU" sz="3600" i="1" dirty="0"/>
              <a:t>– побуждение к активности в определенном </a:t>
            </a:r>
            <a:r>
              <a:rPr lang="ru-RU" sz="3600" i="1" dirty="0" smtClean="0"/>
              <a:t>направлении</a:t>
            </a:r>
          </a:p>
          <a:p>
            <a:r>
              <a:rPr lang="ru-RU" sz="3600" i="1" dirty="0" smtClean="0"/>
              <a:t>Мотивация </a:t>
            </a:r>
            <a:r>
              <a:rPr lang="ru-RU" sz="3600" i="1" dirty="0"/>
              <a:t>– это процессы, определяющие движение к поставленной цели, это факторы (внешние и внутренние), влияющие на активность или пассивность </a:t>
            </a:r>
            <a:r>
              <a:rPr lang="ru-RU" sz="3600" i="1" dirty="0" smtClean="0"/>
              <a:t>учащихся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97939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AppData\Local\Microsoft\Windows\INetCache\Content.Word\174160300515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904656" cy="18532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«Пересказ по кругу»</a:t>
            </a:r>
            <a:endParaRPr lang="ru-RU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75618"/>
            <a:ext cx="4299164" cy="238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3902330" cy="208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596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519"/>
            <a:ext cx="8229600" cy="1143000"/>
          </a:xfrm>
        </p:spPr>
        <p:txBody>
          <a:bodyPr/>
          <a:lstStyle/>
          <a:p>
            <a:r>
              <a:rPr lang="ru-RU" b="1" dirty="0" smtClean="0"/>
              <a:t>«Лучший вопрос»</a:t>
            </a:r>
            <a:endParaRPr lang="ru-RU" b="1" dirty="0"/>
          </a:p>
        </p:txBody>
      </p:sp>
      <p:pic>
        <p:nvPicPr>
          <p:cNvPr id="3" name="Рисунок 2" descr="C:\Users\Admin\AppData\Local\Microsoft\Windows\INetCache\Content.Word\17416030051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85" y="1257519"/>
            <a:ext cx="5828030" cy="1515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90727"/>
            <a:ext cx="3907378" cy="26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" y="2976844"/>
            <a:ext cx="4381084" cy="282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062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86133"/>
            <a:ext cx="8229600" cy="922114"/>
          </a:xfrm>
        </p:spPr>
        <p:txBody>
          <a:bodyPr/>
          <a:lstStyle/>
          <a:p>
            <a:r>
              <a:rPr lang="ru-RU" b="1" dirty="0" smtClean="0"/>
              <a:t>«Самое главное»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4714908" cy="291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071546"/>
            <a:ext cx="347554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071942"/>
            <a:ext cx="2447913" cy="243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071942"/>
            <a:ext cx="3538527" cy="234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429132"/>
            <a:ext cx="247357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131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/>
              <a:t>«Моментальное фото»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8001056" cy="543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«Мой любимый фрукт» </a:t>
            </a:r>
            <a:endParaRPr lang="ru-RU"/>
          </a:p>
        </p:txBody>
      </p:sp>
      <p:pic>
        <p:nvPicPr>
          <p:cNvPr id="1026" name="Picture 2" descr="C:\Users\Admin\Downloads\20250312_124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47842"/>
            <a:ext cx="4536504" cy="255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20250312_125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00382"/>
            <a:ext cx="5300067" cy="298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160" y="548680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Если учитель имеет только любовь к делу, он будет хороший учитель. </a:t>
            </a:r>
            <a:br>
              <a:rPr lang="ru-RU" sz="3600" dirty="0"/>
            </a:br>
            <a:r>
              <a:rPr lang="ru-RU" sz="3600" dirty="0"/>
              <a:t>Если учитель имеет только любовь к ученику, как отец, мать, - он будет лучше того учителя, который прочёл все книги, но не имеет любви ни к делу, ни к ученикам. Если учитель соединяет в себе любовь к делу и к ученикам, он - совершенный учитель. </a:t>
            </a:r>
          </a:p>
          <a:p>
            <a:pPr algn="ctr"/>
            <a:r>
              <a:rPr lang="ru-RU" sz="3600" dirty="0"/>
              <a:t>(Л. Толстой)</a:t>
            </a:r>
          </a:p>
        </p:txBody>
      </p:sp>
    </p:spTree>
    <p:extLst>
      <p:ext uri="{BB962C8B-B14F-4D97-AF65-F5344CB8AC3E}">
        <p14:creationId xmlns:p14="http://schemas.microsoft.com/office/powerpoint/2010/main" val="252944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93095"/>
            <a:ext cx="1714624" cy="217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85" y="332656"/>
            <a:ext cx="1289110" cy="141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382" y="620688"/>
            <a:ext cx="2290754" cy="345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901" y="332656"/>
            <a:ext cx="3237384" cy="182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19479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44" y="2492896"/>
            <a:ext cx="2205168" cy="392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69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56138" y="1984374"/>
            <a:ext cx="4164334" cy="353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3600" dirty="0"/>
              <a:t>«</a:t>
            </a:r>
            <a:r>
              <a:rPr lang="ru-RU" altLang="ru-RU" sz="3600" b="1" dirty="0">
                <a:latin typeface="Monotype Corsiva" pitchFamily="66" charset="0"/>
              </a:rPr>
              <a:t>Увидеть и понять проблему </a:t>
            </a:r>
            <a:r>
              <a:rPr lang="ru-RU" altLang="ru-RU" sz="3600" b="1" dirty="0" smtClean="0">
                <a:latin typeface="Monotype Corsiva" pitchFamily="66" charset="0"/>
              </a:rPr>
              <a:t>– </a:t>
            </a:r>
          </a:p>
          <a:p>
            <a:pPr algn="ctr" eaLnBrk="1" hangingPunct="1"/>
            <a:r>
              <a:rPr lang="ru-RU" altLang="ru-RU" sz="3600" b="1" dirty="0" smtClean="0">
                <a:latin typeface="Monotype Corsiva" pitchFamily="66" charset="0"/>
              </a:rPr>
              <a:t>наполовину </a:t>
            </a:r>
            <a:r>
              <a:rPr lang="ru-RU" altLang="ru-RU" sz="3600" b="1" dirty="0">
                <a:latin typeface="Monotype Corsiva" pitchFamily="66" charset="0"/>
              </a:rPr>
              <a:t>решить её, если же не видишь проблему, это значит, что она в тебе самом</a:t>
            </a:r>
            <a:r>
              <a:rPr lang="ru-RU" altLang="ru-RU" sz="3600" b="1" dirty="0" smtClean="0">
                <a:latin typeface="Monotype Corsiva" pitchFamily="66" charset="0"/>
              </a:rPr>
              <a:t>» </a:t>
            </a:r>
            <a:endParaRPr lang="ru-RU" altLang="ru-RU" sz="3600" b="1" dirty="0">
              <a:latin typeface="Monotype Corsiva" pitchFamily="66" charset="0"/>
            </a:endParaRPr>
          </a:p>
        </p:txBody>
      </p:sp>
      <p:pic>
        <p:nvPicPr>
          <p:cNvPr id="3" name="Рисунок 6" descr="D:\Документы\Маме\Все с (С)\Рабочий стол\презентации\MP9004304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98599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18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789040"/>
            <a:ext cx="8229600" cy="864096"/>
          </a:xfrm>
        </p:spPr>
        <p:txBody>
          <a:bodyPr>
            <a:noAutofit/>
          </a:bodyPr>
          <a:lstStyle/>
          <a:p>
            <a:pPr lvl="0" algn="l"/>
            <a:r>
              <a:rPr lang="el-GR" sz="2800" b="1" dirty="0" smtClean="0"/>
              <a:t>Ι</a:t>
            </a:r>
            <a:r>
              <a:rPr lang="ru-RU" sz="2800" b="1" dirty="0" smtClean="0"/>
              <a:t>. ПРИМЕРНЫЙ ПЛАН ОТВЕТА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Окружающий мир 2 класс</a:t>
            </a:r>
            <a:br>
              <a:rPr lang="ru-RU" sz="2800" b="1" dirty="0" smtClean="0"/>
            </a:br>
            <a:r>
              <a:rPr lang="ru-RU" sz="2800" b="1" dirty="0" smtClean="0"/>
              <a:t>тема «Красная книга»</a:t>
            </a:r>
            <a:br>
              <a:rPr lang="ru-RU" sz="2800" b="1" dirty="0" smtClean="0"/>
            </a:br>
            <a:r>
              <a:rPr lang="ru-RU" sz="2800" dirty="0" smtClean="0"/>
              <a:t>1) Как называется животное или растение?</a:t>
            </a:r>
            <a:br>
              <a:rPr lang="ru-RU" sz="2800" dirty="0" smtClean="0"/>
            </a:br>
            <a:r>
              <a:rPr lang="ru-RU" sz="2800" dirty="0" smtClean="0"/>
              <a:t>2) Где обитает, растёт?</a:t>
            </a:r>
            <a:br>
              <a:rPr lang="ru-RU" sz="2800" dirty="0" smtClean="0"/>
            </a:br>
            <a:r>
              <a:rPr lang="ru-RU" sz="2800" dirty="0" smtClean="0"/>
              <a:t>3) Чем примечательно?</a:t>
            </a:r>
            <a:br>
              <a:rPr lang="ru-RU" sz="2800" dirty="0" smtClean="0"/>
            </a:br>
            <a:r>
              <a:rPr lang="ru-RU" sz="2800" dirty="0" smtClean="0"/>
              <a:t>4) Почему исчезает и занесено в Красную книгу? </a:t>
            </a:r>
            <a:br>
              <a:rPr lang="ru-RU" sz="2800" dirty="0" smtClean="0"/>
            </a:br>
            <a:r>
              <a:rPr lang="ru-RU" sz="2800" b="1" dirty="0" smtClean="0"/>
              <a:t>Окружающий мир 2 класс</a:t>
            </a:r>
            <a:br>
              <a:rPr lang="ru-RU" sz="2800" b="1" dirty="0" smtClean="0"/>
            </a:br>
            <a:r>
              <a:rPr lang="ru-RU" sz="2800" b="1" dirty="0" smtClean="0"/>
              <a:t>тема «Что такое экономика. Отрасли экономики»</a:t>
            </a:r>
            <a:br>
              <a:rPr lang="ru-RU" sz="2800" b="1" dirty="0" smtClean="0"/>
            </a:br>
            <a:r>
              <a:rPr lang="ru-RU" sz="2800" dirty="0" smtClean="0"/>
              <a:t>1) Кем </a:t>
            </a:r>
            <a:r>
              <a:rPr lang="ru-RU" sz="2800" dirty="0"/>
              <a:t>работает мама или папа?</a:t>
            </a:r>
            <a:br>
              <a:rPr lang="ru-RU" sz="2800" dirty="0"/>
            </a:br>
            <a:r>
              <a:rPr lang="ru-RU" sz="2800" dirty="0" smtClean="0"/>
              <a:t>2) Как </a:t>
            </a:r>
            <a:r>
              <a:rPr lang="ru-RU" sz="2800" dirty="0"/>
              <a:t>называется </a:t>
            </a:r>
            <a:r>
              <a:rPr lang="ru-RU" sz="2800" dirty="0" smtClean="0"/>
              <a:t>её или его профессия</a:t>
            </a:r>
            <a:r>
              <a:rPr lang="ru-RU" sz="2800" dirty="0"/>
              <a:t>?</a:t>
            </a:r>
            <a:br>
              <a:rPr lang="ru-RU" sz="2800" dirty="0"/>
            </a:br>
            <a:r>
              <a:rPr lang="ru-RU" sz="2800" dirty="0" smtClean="0"/>
              <a:t>3) В </a:t>
            </a:r>
            <a:r>
              <a:rPr lang="ru-RU" sz="2800" dirty="0"/>
              <a:t>какой отрасли экономики работает? </a:t>
            </a:r>
            <a:br>
              <a:rPr lang="ru-RU" sz="2800" dirty="0"/>
            </a:br>
            <a:r>
              <a:rPr lang="ru-RU" sz="2800" dirty="0" smtClean="0"/>
              <a:t>4) Чем </a:t>
            </a:r>
            <a:r>
              <a:rPr lang="ru-RU" sz="2800" dirty="0"/>
              <a:t>занимается?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327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Наводящие </a:t>
            </a:r>
            <a:r>
              <a:rPr lang="ru-RU" b="1" dirty="0"/>
              <a:t>вопросы, помогающие последовательно излагать материал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852371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65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Упражнения</a:t>
            </a:r>
            <a:r>
              <a:rPr lang="ru-RU" sz="3600" b="1" dirty="0"/>
              <a:t>, направленные на устранение ошибок, допускаемых ими при ответах или  в письменных работах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368377" cy="454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4143003" cy="184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21088"/>
            <a:ext cx="424671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696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Задания  </a:t>
            </a:r>
            <a:r>
              <a:rPr lang="ru-RU" sz="3200" b="1" dirty="0"/>
              <a:t>по осознанию и исправлению </a:t>
            </a:r>
            <a:r>
              <a:rPr lang="ru-RU" sz="3200" b="1" dirty="0" smtClean="0"/>
              <a:t>ошибок</a:t>
            </a:r>
            <a:br>
              <a:rPr lang="ru-RU" sz="3200" b="1" dirty="0" smtClean="0"/>
            </a:br>
            <a:r>
              <a:rPr lang="ru-RU" sz="3200" b="1" dirty="0" smtClean="0"/>
              <a:t>подробный </a:t>
            </a:r>
            <a:r>
              <a:rPr lang="ru-RU" sz="3200" b="1" dirty="0"/>
              <a:t>инструктаж о порядке выполнения домашних заданий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1" y="1844824"/>
            <a:ext cx="3784798" cy="200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49" y="4293096"/>
            <a:ext cx="2695094" cy="202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336" y="1810661"/>
            <a:ext cx="2599631" cy="319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52" y="4616131"/>
            <a:ext cx="4140968" cy="17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88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5" y="414280"/>
            <a:ext cx="2469350" cy="256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8" y="3212976"/>
            <a:ext cx="846584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4280"/>
            <a:ext cx="2664296" cy="188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411" y="414280"/>
            <a:ext cx="3270213" cy="192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01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10515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9" y="1124744"/>
            <a:ext cx="303847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318135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1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177</Words>
  <Application>Microsoft Office PowerPoint</Application>
  <PresentationFormat>Экран (4:3)</PresentationFormat>
  <Paragraphs>24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Специфика работы по формированию учебных навыков  у слабоуспевающих обучающихся  на уроках в начальной школе</vt:lpstr>
      <vt:lpstr>Презентация PowerPoint</vt:lpstr>
      <vt:lpstr>Презентация PowerPoint</vt:lpstr>
      <vt:lpstr>Ι. ПРИМЕРНЫЙ ПЛАН ОТВЕТА  Окружающий мир 2 класс тема «Красная книга» 1) Как называется животное или растение? 2) Где обитает, растёт? 3) Чем примечательно? 4) Почему исчезает и занесено в Красную книгу?  Окружающий мир 2 класс тема «Что такое экономика. Отрасли экономики» 1) Кем работает мама или папа? 2) Как называется её или его профессия? 3) В какой отрасли экономики работает?  4) Чем занимается?     </vt:lpstr>
      <vt:lpstr>Наводящие вопросы, помогающие последовательно излагать материал</vt:lpstr>
      <vt:lpstr>Упражнения, направленные на устранение ошибок, допускаемых ими при ответах или  в письменных работах</vt:lpstr>
      <vt:lpstr>Задания  по осознанию и исправлению ошибок подробный инструктаж о порядке выполнения домашних заданий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«Пересказ по кругу»</vt:lpstr>
      <vt:lpstr>«Лучший вопрос»</vt:lpstr>
      <vt:lpstr>«Самое главное»</vt:lpstr>
      <vt:lpstr>«Моментальное фото»</vt:lpstr>
      <vt:lpstr>«Мой любимый фрукт»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Специфика работы по формированию учебных навыков  у слабоуспевающих обучающихся  на уроках в начальной школе</dc:title>
  <dc:creator>Admin</dc:creator>
  <cp:lastModifiedBy>Admin</cp:lastModifiedBy>
  <cp:revision>16</cp:revision>
  <dcterms:created xsi:type="dcterms:W3CDTF">2025-03-10T11:31:08Z</dcterms:created>
  <dcterms:modified xsi:type="dcterms:W3CDTF">2025-03-13T11:29:40Z</dcterms:modified>
</cp:coreProperties>
</file>